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9"/>
  </p:notesMasterIdLst>
  <p:handoutMasterIdLst>
    <p:handoutMasterId r:id="rId50"/>
  </p:handoutMasterIdLst>
  <p:sldIdLst>
    <p:sldId id="256" r:id="rId3"/>
    <p:sldId id="492" r:id="rId4"/>
    <p:sldId id="477" r:id="rId5"/>
    <p:sldId id="510" r:id="rId6"/>
    <p:sldId id="512" r:id="rId7"/>
    <p:sldId id="514" r:id="rId8"/>
    <p:sldId id="513" r:id="rId9"/>
    <p:sldId id="515" r:id="rId10"/>
    <p:sldId id="516" r:id="rId11"/>
    <p:sldId id="517" r:id="rId12"/>
    <p:sldId id="518" r:id="rId13"/>
    <p:sldId id="519" r:id="rId14"/>
    <p:sldId id="520" r:id="rId15"/>
    <p:sldId id="521" r:id="rId16"/>
    <p:sldId id="522" r:id="rId17"/>
    <p:sldId id="511" r:id="rId18"/>
    <p:sldId id="523" r:id="rId19"/>
    <p:sldId id="524" r:id="rId20"/>
    <p:sldId id="525" r:id="rId21"/>
    <p:sldId id="526" r:id="rId22"/>
    <p:sldId id="527" r:id="rId23"/>
    <p:sldId id="528" r:id="rId24"/>
    <p:sldId id="529" r:id="rId25"/>
    <p:sldId id="530" r:id="rId26"/>
    <p:sldId id="531" r:id="rId27"/>
    <p:sldId id="533" r:id="rId28"/>
    <p:sldId id="535" r:id="rId29"/>
    <p:sldId id="539" r:id="rId30"/>
    <p:sldId id="534" r:id="rId31"/>
    <p:sldId id="537" r:id="rId32"/>
    <p:sldId id="540" r:id="rId33"/>
    <p:sldId id="541" r:id="rId34"/>
    <p:sldId id="542" r:id="rId35"/>
    <p:sldId id="548" r:id="rId36"/>
    <p:sldId id="543" r:id="rId37"/>
    <p:sldId id="544" r:id="rId38"/>
    <p:sldId id="549" r:id="rId39"/>
    <p:sldId id="554" r:id="rId40"/>
    <p:sldId id="509" r:id="rId41"/>
    <p:sldId id="473" r:id="rId42"/>
    <p:sldId id="442" r:id="rId43"/>
    <p:sldId id="468" r:id="rId44"/>
    <p:sldId id="566" r:id="rId45"/>
    <p:sldId id="547" r:id="rId46"/>
    <p:sldId id="553" r:id="rId47"/>
    <p:sldId id="263" r:id="rId48"/>
  </p:sldIdLst>
  <p:sldSz cx="12192000" cy="6858000"/>
  <p:notesSz cx="6858000" cy="9144000"/>
  <p:embeddedFontLst>
    <p:embeddedFont>
      <p:font typeface="微软雅黑" panose="020B0503020204020204" charset="-122"/>
      <p:regular r:id="rId54"/>
    </p:embeddedFont>
    <p:embeddedFont>
      <p:font typeface="Calibri" panose="020F0502020204030204" charset="0"/>
      <p:regular r:id="rId55"/>
      <p:bold r:id="rId56"/>
      <p:italic r:id="rId57"/>
      <p:boldItalic r:id="rId58"/>
    </p:embeddedFont>
    <p:embeddedFont>
      <p:font typeface="Impact" panose="020B0806030902050204" pitchFamily="34" charset="0"/>
      <p:regular r:id="rId59"/>
    </p:embeddedFont>
  </p:embeddedFontLst>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4" userDrawn="1">
          <p15:clr>
            <a:srgbClr val="A4A3A4"/>
          </p15:clr>
        </p15:guide>
        <p15:guide id="2" pos="3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DFDF"/>
    <a:srgbClr val="404040"/>
    <a:srgbClr val="5F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5" d="100"/>
          <a:sy n="65" d="100"/>
        </p:scale>
        <p:origin x="1044" y="72"/>
      </p:cViewPr>
      <p:guideLst>
        <p:guide orient="horz" pos="2004"/>
        <p:guide pos="39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gs" Target="tags/tag577.xml"/><Relationship Id="rId6" Type="http://schemas.openxmlformats.org/officeDocument/2006/relationships/slide" Target="slides/slide4.xml"/><Relationship Id="rId59" Type="http://schemas.openxmlformats.org/officeDocument/2006/relationships/font" Target="fonts/font6.fntdata"/><Relationship Id="rId58" Type="http://schemas.openxmlformats.org/officeDocument/2006/relationships/font" Target="fonts/font5.fntdata"/><Relationship Id="rId57" Type="http://schemas.openxmlformats.org/officeDocument/2006/relationships/font" Target="fonts/font4.fntdata"/><Relationship Id="rId56" Type="http://schemas.openxmlformats.org/officeDocument/2006/relationships/font" Target="fonts/font3.fntdata"/><Relationship Id="rId55" Type="http://schemas.openxmlformats.org/officeDocument/2006/relationships/font" Target="fonts/font2.fntdata"/><Relationship Id="rId54" Type="http://schemas.openxmlformats.org/officeDocument/2006/relationships/font" Target="fonts/font1.fntdata"/><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4" Type="http://schemas.openxmlformats.org/officeDocument/2006/relationships/tags" Target="../tags/tag63.xml"/><Relationship Id="rId63" Type="http://schemas.openxmlformats.org/officeDocument/2006/relationships/tags" Target="../tags/tag62.xml"/><Relationship Id="rId62" Type="http://schemas.openxmlformats.org/officeDocument/2006/relationships/tags" Target="../tags/tag61.xml"/><Relationship Id="rId61" Type="http://schemas.openxmlformats.org/officeDocument/2006/relationships/tags" Target="../tags/tag60.xml"/><Relationship Id="rId60" Type="http://schemas.openxmlformats.org/officeDocument/2006/relationships/tags" Target="../tags/tag59.xml"/><Relationship Id="rId6" Type="http://schemas.openxmlformats.org/officeDocument/2006/relationships/tags" Target="../tags/tag5.xml"/><Relationship Id="rId59" Type="http://schemas.openxmlformats.org/officeDocument/2006/relationships/tags" Target="../tags/tag58.xml"/><Relationship Id="rId58" Type="http://schemas.openxmlformats.org/officeDocument/2006/relationships/tags" Target="../tags/tag57.xml"/><Relationship Id="rId57" Type="http://schemas.openxmlformats.org/officeDocument/2006/relationships/tags" Target="../tags/tag56.xml"/><Relationship Id="rId56" Type="http://schemas.openxmlformats.org/officeDocument/2006/relationships/tags" Target="../tags/tag55.xml"/><Relationship Id="rId55" Type="http://schemas.openxmlformats.org/officeDocument/2006/relationships/tags" Target="../tags/tag54.xml"/><Relationship Id="rId54" Type="http://schemas.openxmlformats.org/officeDocument/2006/relationships/tags" Target="../tags/tag53.xml"/><Relationship Id="rId53" Type="http://schemas.openxmlformats.org/officeDocument/2006/relationships/tags" Target="../tags/tag52.xml"/><Relationship Id="rId52" Type="http://schemas.openxmlformats.org/officeDocument/2006/relationships/tags" Target="../tags/tag51.xml"/><Relationship Id="rId51" Type="http://schemas.openxmlformats.org/officeDocument/2006/relationships/tags" Target="../tags/tag50.xml"/><Relationship Id="rId50" Type="http://schemas.openxmlformats.org/officeDocument/2006/relationships/tags" Target="../tags/tag49.xml"/><Relationship Id="rId5" Type="http://schemas.openxmlformats.org/officeDocument/2006/relationships/tags" Target="../tags/tag4.xml"/><Relationship Id="rId49" Type="http://schemas.openxmlformats.org/officeDocument/2006/relationships/tags" Target="../tags/tag48.xml"/><Relationship Id="rId48" Type="http://schemas.openxmlformats.org/officeDocument/2006/relationships/tags" Target="../tags/tag47.xml"/><Relationship Id="rId47" Type="http://schemas.openxmlformats.org/officeDocument/2006/relationships/tags" Target="../tags/tag46.xml"/><Relationship Id="rId46" Type="http://schemas.openxmlformats.org/officeDocument/2006/relationships/tags" Target="../tags/tag45.xml"/><Relationship Id="rId45" Type="http://schemas.openxmlformats.org/officeDocument/2006/relationships/tags" Target="../tags/tag44.xml"/><Relationship Id="rId44" Type="http://schemas.openxmlformats.org/officeDocument/2006/relationships/tags" Target="../tags/tag43.xml"/><Relationship Id="rId43" Type="http://schemas.openxmlformats.org/officeDocument/2006/relationships/tags" Target="../tags/tag42.xml"/><Relationship Id="rId42" Type="http://schemas.openxmlformats.org/officeDocument/2006/relationships/tags" Target="../tags/tag41.xml"/><Relationship Id="rId41" Type="http://schemas.openxmlformats.org/officeDocument/2006/relationships/tags" Target="../tags/tag40.xml"/><Relationship Id="rId40" Type="http://schemas.openxmlformats.org/officeDocument/2006/relationships/tags" Target="../tags/tag39.xml"/><Relationship Id="rId4" Type="http://schemas.openxmlformats.org/officeDocument/2006/relationships/tags" Target="../tags/tag3.xml"/><Relationship Id="rId39" Type="http://schemas.openxmlformats.org/officeDocument/2006/relationships/tags" Target="../tags/tag38.xml"/><Relationship Id="rId38" Type="http://schemas.openxmlformats.org/officeDocument/2006/relationships/tags" Target="../tags/tag37.xml"/><Relationship Id="rId37" Type="http://schemas.openxmlformats.org/officeDocument/2006/relationships/tags" Target="../tags/tag36.xml"/><Relationship Id="rId36" Type="http://schemas.openxmlformats.org/officeDocument/2006/relationships/tags" Target="../tags/tag35.xml"/><Relationship Id="rId35" Type="http://schemas.openxmlformats.org/officeDocument/2006/relationships/tags" Target="../tags/tag34.xml"/><Relationship Id="rId34" Type="http://schemas.openxmlformats.org/officeDocument/2006/relationships/tags" Target="../tags/tag33.xml"/><Relationship Id="rId33" Type="http://schemas.openxmlformats.org/officeDocument/2006/relationships/tags" Target="../tags/tag32.xml"/><Relationship Id="rId32" Type="http://schemas.openxmlformats.org/officeDocument/2006/relationships/tags" Target="../tags/tag31.xml"/><Relationship Id="rId31" Type="http://schemas.openxmlformats.org/officeDocument/2006/relationships/tags" Target="../tags/tag30.xml"/><Relationship Id="rId30" Type="http://schemas.openxmlformats.org/officeDocument/2006/relationships/tags" Target="../tags/tag29.xml"/><Relationship Id="rId3" Type="http://schemas.openxmlformats.org/officeDocument/2006/relationships/tags" Target="../tags/tag2.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6" Type="http://schemas.openxmlformats.org/officeDocument/2006/relationships/tags" Target="../tags/tag138.xml"/><Relationship Id="rId75" Type="http://schemas.openxmlformats.org/officeDocument/2006/relationships/tags" Target="../tags/tag137.xml"/><Relationship Id="rId74" Type="http://schemas.openxmlformats.org/officeDocument/2006/relationships/tags" Target="../tags/tag136.xml"/><Relationship Id="rId73" Type="http://schemas.openxmlformats.org/officeDocument/2006/relationships/tags" Target="../tags/tag135.xml"/><Relationship Id="rId72" Type="http://schemas.openxmlformats.org/officeDocument/2006/relationships/tags" Target="../tags/tag134.xml"/><Relationship Id="rId71" Type="http://schemas.openxmlformats.org/officeDocument/2006/relationships/tags" Target="../tags/tag133.xml"/><Relationship Id="rId70" Type="http://schemas.openxmlformats.org/officeDocument/2006/relationships/tags" Target="../tags/tag132.xml"/><Relationship Id="rId7" Type="http://schemas.openxmlformats.org/officeDocument/2006/relationships/tags" Target="../tags/tag69.xml"/><Relationship Id="rId69" Type="http://schemas.openxmlformats.org/officeDocument/2006/relationships/tags" Target="../tags/tag131.xml"/><Relationship Id="rId68" Type="http://schemas.openxmlformats.org/officeDocument/2006/relationships/tags" Target="../tags/tag130.xml"/><Relationship Id="rId67" Type="http://schemas.openxmlformats.org/officeDocument/2006/relationships/tags" Target="../tags/tag129.xml"/><Relationship Id="rId66" Type="http://schemas.openxmlformats.org/officeDocument/2006/relationships/tags" Target="../tags/tag128.xml"/><Relationship Id="rId65" Type="http://schemas.openxmlformats.org/officeDocument/2006/relationships/tags" Target="../tags/tag127.xml"/><Relationship Id="rId64" Type="http://schemas.openxmlformats.org/officeDocument/2006/relationships/tags" Target="../tags/tag126.xml"/><Relationship Id="rId63" Type="http://schemas.openxmlformats.org/officeDocument/2006/relationships/tags" Target="../tags/tag125.xml"/><Relationship Id="rId62" Type="http://schemas.openxmlformats.org/officeDocument/2006/relationships/tags" Target="../tags/tag124.xml"/><Relationship Id="rId61" Type="http://schemas.openxmlformats.org/officeDocument/2006/relationships/tags" Target="../tags/tag123.xml"/><Relationship Id="rId60" Type="http://schemas.openxmlformats.org/officeDocument/2006/relationships/tags" Target="../tags/tag122.xml"/><Relationship Id="rId6" Type="http://schemas.openxmlformats.org/officeDocument/2006/relationships/tags" Target="../tags/tag68.xml"/><Relationship Id="rId59" Type="http://schemas.openxmlformats.org/officeDocument/2006/relationships/tags" Target="../tags/tag121.xml"/><Relationship Id="rId58" Type="http://schemas.openxmlformats.org/officeDocument/2006/relationships/tags" Target="../tags/tag120.xml"/><Relationship Id="rId57" Type="http://schemas.openxmlformats.org/officeDocument/2006/relationships/tags" Target="../tags/tag119.xml"/><Relationship Id="rId56" Type="http://schemas.openxmlformats.org/officeDocument/2006/relationships/tags" Target="../tags/tag118.xml"/><Relationship Id="rId55" Type="http://schemas.openxmlformats.org/officeDocument/2006/relationships/tags" Target="../tags/tag117.xml"/><Relationship Id="rId54" Type="http://schemas.openxmlformats.org/officeDocument/2006/relationships/tags" Target="../tags/tag116.xml"/><Relationship Id="rId53" Type="http://schemas.openxmlformats.org/officeDocument/2006/relationships/tags" Target="../tags/tag115.xml"/><Relationship Id="rId52" Type="http://schemas.openxmlformats.org/officeDocument/2006/relationships/tags" Target="../tags/tag114.xml"/><Relationship Id="rId51" Type="http://schemas.openxmlformats.org/officeDocument/2006/relationships/tags" Target="../tags/tag113.xml"/><Relationship Id="rId50" Type="http://schemas.openxmlformats.org/officeDocument/2006/relationships/tags" Target="../tags/tag112.xml"/><Relationship Id="rId5" Type="http://schemas.openxmlformats.org/officeDocument/2006/relationships/tags" Target="../tags/tag67.xml"/><Relationship Id="rId49" Type="http://schemas.openxmlformats.org/officeDocument/2006/relationships/tags" Target="../tags/tag111.xml"/><Relationship Id="rId48" Type="http://schemas.openxmlformats.org/officeDocument/2006/relationships/tags" Target="../tags/tag110.xml"/><Relationship Id="rId47" Type="http://schemas.openxmlformats.org/officeDocument/2006/relationships/tags" Target="../tags/tag109.xml"/><Relationship Id="rId46" Type="http://schemas.openxmlformats.org/officeDocument/2006/relationships/tags" Target="../tags/tag108.xml"/><Relationship Id="rId45" Type="http://schemas.openxmlformats.org/officeDocument/2006/relationships/tags" Target="../tags/tag107.xml"/><Relationship Id="rId44" Type="http://schemas.openxmlformats.org/officeDocument/2006/relationships/tags" Target="../tags/tag106.xml"/><Relationship Id="rId43" Type="http://schemas.openxmlformats.org/officeDocument/2006/relationships/tags" Target="../tags/tag105.xml"/><Relationship Id="rId42" Type="http://schemas.openxmlformats.org/officeDocument/2006/relationships/tags" Target="../tags/tag104.xml"/><Relationship Id="rId41" Type="http://schemas.openxmlformats.org/officeDocument/2006/relationships/tags" Target="../tags/tag103.xml"/><Relationship Id="rId40" Type="http://schemas.openxmlformats.org/officeDocument/2006/relationships/tags" Target="../tags/tag102.xml"/><Relationship Id="rId4" Type="http://schemas.openxmlformats.org/officeDocument/2006/relationships/tags" Target="../tags/tag66.xml"/><Relationship Id="rId39" Type="http://schemas.openxmlformats.org/officeDocument/2006/relationships/tags" Target="../tags/tag101.xml"/><Relationship Id="rId38" Type="http://schemas.openxmlformats.org/officeDocument/2006/relationships/tags" Target="../tags/tag100.xml"/><Relationship Id="rId37" Type="http://schemas.openxmlformats.org/officeDocument/2006/relationships/tags" Target="../tags/tag99.xml"/><Relationship Id="rId36" Type="http://schemas.openxmlformats.org/officeDocument/2006/relationships/tags" Target="../tags/tag98.xml"/><Relationship Id="rId35" Type="http://schemas.openxmlformats.org/officeDocument/2006/relationships/tags" Target="../tags/tag97.xml"/><Relationship Id="rId34" Type="http://schemas.openxmlformats.org/officeDocument/2006/relationships/tags" Target="../tags/tag96.xml"/><Relationship Id="rId33" Type="http://schemas.openxmlformats.org/officeDocument/2006/relationships/tags" Target="../tags/tag95.xml"/><Relationship Id="rId32" Type="http://schemas.openxmlformats.org/officeDocument/2006/relationships/tags" Target="../tags/tag94.xml"/><Relationship Id="rId31" Type="http://schemas.openxmlformats.org/officeDocument/2006/relationships/tags" Target="../tags/tag93.xml"/><Relationship Id="rId30" Type="http://schemas.openxmlformats.org/officeDocument/2006/relationships/tags" Target="../tags/tag92.xml"/><Relationship Id="rId3" Type="http://schemas.openxmlformats.org/officeDocument/2006/relationships/tags" Target="../tags/tag65.xml"/><Relationship Id="rId29" Type="http://schemas.openxmlformats.org/officeDocument/2006/relationships/tags" Target="../tags/tag91.xml"/><Relationship Id="rId28" Type="http://schemas.openxmlformats.org/officeDocument/2006/relationships/tags" Target="../tags/tag90.xml"/><Relationship Id="rId27" Type="http://schemas.openxmlformats.org/officeDocument/2006/relationships/tags" Target="../tags/tag89.xml"/><Relationship Id="rId26" Type="http://schemas.openxmlformats.org/officeDocument/2006/relationships/tags" Target="../tags/tag88.xml"/><Relationship Id="rId25" Type="http://schemas.openxmlformats.org/officeDocument/2006/relationships/tags" Target="../tags/tag87.xml"/><Relationship Id="rId24" Type="http://schemas.openxmlformats.org/officeDocument/2006/relationships/tags" Target="../tags/tag86.xml"/><Relationship Id="rId23" Type="http://schemas.openxmlformats.org/officeDocument/2006/relationships/tags" Target="../tags/tag85.xml"/><Relationship Id="rId22" Type="http://schemas.openxmlformats.org/officeDocument/2006/relationships/tags" Target="../tags/tag84.xml"/><Relationship Id="rId21" Type="http://schemas.openxmlformats.org/officeDocument/2006/relationships/tags" Target="../tags/tag83.xml"/><Relationship Id="rId20" Type="http://schemas.openxmlformats.org/officeDocument/2006/relationships/tags" Target="../tags/tag82.xml"/><Relationship Id="rId2" Type="http://schemas.openxmlformats.org/officeDocument/2006/relationships/tags" Target="../tags/tag64.xml"/><Relationship Id="rId19" Type="http://schemas.openxmlformats.org/officeDocument/2006/relationships/tags" Target="../tags/tag81.xml"/><Relationship Id="rId18" Type="http://schemas.openxmlformats.org/officeDocument/2006/relationships/tags" Target="../tags/tag80.xml"/><Relationship Id="rId17" Type="http://schemas.openxmlformats.org/officeDocument/2006/relationships/tags" Target="../tags/tag79.xml"/><Relationship Id="rId16" Type="http://schemas.openxmlformats.org/officeDocument/2006/relationships/tags" Target="../tags/tag78.xml"/><Relationship Id="rId15" Type="http://schemas.openxmlformats.org/officeDocument/2006/relationships/tags" Target="../tags/tag77.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3" Type="http://schemas.openxmlformats.org/officeDocument/2006/relationships/tags" Target="../tags/tag200.xml"/><Relationship Id="rId62" Type="http://schemas.openxmlformats.org/officeDocument/2006/relationships/tags" Target="../tags/tag199.xml"/><Relationship Id="rId61" Type="http://schemas.openxmlformats.org/officeDocument/2006/relationships/tags" Target="../tags/tag198.xml"/><Relationship Id="rId60" Type="http://schemas.openxmlformats.org/officeDocument/2006/relationships/tags" Target="../tags/tag197.xml"/><Relationship Id="rId6" Type="http://schemas.openxmlformats.org/officeDocument/2006/relationships/tags" Target="../tags/tag143.xml"/><Relationship Id="rId59" Type="http://schemas.openxmlformats.org/officeDocument/2006/relationships/tags" Target="../tags/tag196.xml"/><Relationship Id="rId58" Type="http://schemas.openxmlformats.org/officeDocument/2006/relationships/tags" Target="../tags/tag195.xml"/><Relationship Id="rId57" Type="http://schemas.openxmlformats.org/officeDocument/2006/relationships/tags" Target="../tags/tag194.xml"/><Relationship Id="rId56" Type="http://schemas.openxmlformats.org/officeDocument/2006/relationships/tags" Target="../tags/tag193.xml"/><Relationship Id="rId55" Type="http://schemas.openxmlformats.org/officeDocument/2006/relationships/tags" Target="../tags/tag192.xml"/><Relationship Id="rId54" Type="http://schemas.openxmlformats.org/officeDocument/2006/relationships/tags" Target="../tags/tag191.xml"/><Relationship Id="rId53" Type="http://schemas.openxmlformats.org/officeDocument/2006/relationships/tags" Target="../tags/tag190.xml"/><Relationship Id="rId52" Type="http://schemas.openxmlformats.org/officeDocument/2006/relationships/tags" Target="../tags/tag189.xml"/><Relationship Id="rId51" Type="http://schemas.openxmlformats.org/officeDocument/2006/relationships/tags" Target="../tags/tag188.xml"/><Relationship Id="rId50" Type="http://schemas.openxmlformats.org/officeDocument/2006/relationships/tags" Target="../tags/tag187.xml"/><Relationship Id="rId5" Type="http://schemas.openxmlformats.org/officeDocument/2006/relationships/tags" Target="../tags/tag142.xml"/><Relationship Id="rId49" Type="http://schemas.openxmlformats.org/officeDocument/2006/relationships/tags" Target="../tags/tag186.xml"/><Relationship Id="rId48" Type="http://schemas.openxmlformats.org/officeDocument/2006/relationships/tags" Target="../tags/tag185.xml"/><Relationship Id="rId47" Type="http://schemas.openxmlformats.org/officeDocument/2006/relationships/tags" Target="../tags/tag184.xml"/><Relationship Id="rId46" Type="http://schemas.openxmlformats.org/officeDocument/2006/relationships/tags" Target="../tags/tag183.xml"/><Relationship Id="rId45" Type="http://schemas.openxmlformats.org/officeDocument/2006/relationships/tags" Target="../tags/tag182.xml"/><Relationship Id="rId44" Type="http://schemas.openxmlformats.org/officeDocument/2006/relationships/tags" Target="../tags/tag181.xml"/><Relationship Id="rId43" Type="http://schemas.openxmlformats.org/officeDocument/2006/relationships/tags" Target="../tags/tag180.xml"/><Relationship Id="rId42" Type="http://schemas.openxmlformats.org/officeDocument/2006/relationships/tags" Target="../tags/tag179.xml"/><Relationship Id="rId41" Type="http://schemas.openxmlformats.org/officeDocument/2006/relationships/tags" Target="../tags/tag178.xml"/><Relationship Id="rId40" Type="http://schemas.openxmlformats.org/officeDocument/2006/relationships/tags" Target="../tags/tag177.xml"/><Relationship Id="rId4" Type="http://schemas.openxmlformats.org/officeDocument/2006/relationships/tags" Target="../tags/tag141.xml"/><Relationship Id="rId39" Type="http://schemas.openxmlformats.org/officeDocument/2006/relationships/tags" Target="../tags/tag176.xml"/><Relationship Id="rId38" Type="http://schemas.openxmlformats.org/officeDocument/2006/relationships/tags" Target="../tags/tag175.xml"/><Relationship Id="rId37" Type="http://schemas.openxmlformats.org/officeDocument/2006/relationships/tags" Target="../tags/tag174.xml"/><Relationship Id="rId36" Type="http://schemas.openxmlformats.org/officeDocument/2006/relationships/tags" Target="../tags/tag173.xml"/><Relationship Id="rId35" Type="http://schemas.openxmlformats.org/officeDocument/2006/relationships/tags" Target="../tags/tag172.xml"/><Relationship Id="rId34" Type="http://schemas.openxmlformats.org/officeDocument/2006/relationships/tags" Target="../tags/tag171.xml"/><Relationship Id="rId33" Type="http://schemas.openxmlformats.org/officeDocument/2006/relationships/tags" Target="../tags/tag170.xml"/><Relationship Id="rId32" Type="http://schemas.openxmlformats.org/officeDocument/2006/relationships/tags" Target="../tags/tag169.xml"/><Relationship Id="rId31" Type="http://schemas.openxmlformats.org/officeDocument/2006/relationships/tags" Target="../tags/tag168.xml"/><Relationship Id="rId30" Type="http://schemas.openxmlformats.org/officeDocument/2006/relationships/tags" Target="../tags/tag167.xml"/><Relationship Id="rId3" Type="http://schemas.openxmlformats.org/officeDocument/2006/relationships/tags" Target="../tags/tag140.xml"/><Relationship Id="rId29" Type="http://schemas.openxmlformats.org/officeDocument/2006/relationships/tags" Target="../tags/tag166.xml"/><Relationship Id="rId28" Type="http://schemas.openxmlformats.org/officeDocument/2006/relationships/tags" Target="../tags/tag165.xml"/><Relationship Id="rId27" Type="http://schemas.openxmlformats.org/officeDocument/2006/relationships/tags" Target="../tags/tag164.xml"/><Relationship Id="rId26" Type="http://schemas.openxmlformats.org/officeDocument/2006/relationships/tags" Target="../tags/tag163.xml"/><Relationship Id="rId25" Type="http://schemas.openxmlformats.org/officeDocument/2006/relationships/tags" Target="../tags/tag162.xml"/><Relationship Id="rId24" Type="http://schemas.openxmlformats.org/officeDocument/2006/relationships/tags" Target="../tags/tag161.xml"/><Relationship Id="rId23" Type="http://schemas.openxmlformats.org/officeDocument/2006/relationships/tags" Target="../tags/tag160.xml"/><Relationship Id="rId22" Type="http://schemas.openxmlformats.org/officeDocument/2006/relationships/tags" Target="../tags/tag159.xml"/><Relationship Id="rId21" Type="http://schemas.openxmlformats.org/officeDocument/2006/relationships/tags" Target="../tags/tag158.xml"/><Relationship Id="rId20" Type="http://schemas.openxmlformats.org/officeDocument/2006/relationships/tags" Target="../tags/tag157.xml"/><Relationship Id="rId2" Type="http://schemas.openxmlformats.org/officeDocument/2006/relationships/tags" Target="../tags/tag139.xml"/><Relationship Id="rId19" Type="http://schemas.openxmlformats.org/officeDocument/2006/relationships/tags" Target="../tags/tag156.xml"/><Relationship Id="rId18" Type="http://schemas.openxmlformats.org/officeDocument/2006/relationships/tags" Target="../tags/tag155.xml"/><Relationship Id="rId17" Type="http://schemas.openxmlformats.org/officeDocument/2006/relationships/tags" Target="../tags/tag154.xml"/><Relationship Id="rId16" Type="http://schemas.openxmlformats.org/officeDocument/2006/relationships/tags" Target="../tags/tag153.xml"/><Relationship Id="rId15" Type="http://schemas.openxmlformats.org/officeDocument/2006/relationships/tags" Target="../tags/tag152.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08.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tags" Target="../tags/tag204.xml"/><Relationship Id="rId4" Type="http://schemas.openxmlformats.org/officeDocument/2006/relationships/tags" Target="../tags/tag203.xml"/><Relationship Id="rId31" Type="http://schemas.openxmlformats.org/officeDocument/2006/relationships/tags" Target="../tags/tag230.xml"/><Relationship Id="rId30" Type="http://schemas.openxmlformats.org/officeDocument/2006/relationships/tags" Target="../tags/tag229.xml"/><Relationship Id="rId3" Type="http://schemas.openxmlformats.org/officeDocument/2006/relationships/tags" Target="../tags/tag202.xml"/><Relationship Id="rId29" Type="http://schemas.openxmlformats.org/officeDocument/2006/relationships/tags" Target="../tags/tag228.xml"/><Relationship Id="rId28" Type="http://schemas.openxmlformats.org/officeDocument/2006/relationships/tags" Target="../tags/tag227.xml"/><Relationship Id="rId27" Type="http://schemas.openxmlformats.org/officeDocument/2006/relationships/tags" Target="../tags/tag226.xml"/><Relationship Id="rId26" Type="http://schemas.openxmlformats.org/officeDocument/2006/relationships/tags" Target="../tags/tag225.xml"/><Relationship Id="rId25" Type="http://schemas.openxmlformats.org/officeDocument/2006/relationships/tags" Target="../tags/tag224.xml"/><Relationship Id="rId24" Type="http://schemas.openxmlformats.org/officeDocument/2006/relationships/tags" Target="../tags/tag223.xml"/><Relationship Id="rId23" Type="http://schemas.openxmlformats.org/officeDocument/2006/relationships/tags" Target="../tags/tag222.xml"/><Relationship Id="rId22" Type="http://schemas.openxmlformats.org/officeDocument/2006/relationships/tags" Target="../tags/tag221.xml"/><Relationship Id="rId21" Type="http://schemas.openxmlformats.org/officeDocument/2006/relationships/tags" Target="../tags/tag220.xml"/><Relationship Id="rId20" Type="http://schemas.openxmlformats.org/officeDocument/2006/relationships/tags" Target="../tags/tag219.xml"/><Relationship Id="rId2" Type="http://schemas.openxmlformats.org/officeDocument/2006/relationships/tags" Target="../tags/tag201.xml"/><Relationship Id="rId19" Type="http://schemas.openxmlformats.org/officeDocument/2006/relationships/tags" Target="../tags/tag218.xml"/><Relationship Id="rId18" Type="http://schemas.openxmlformats.org/officeDocument/2006/relationships/tags" Target="../tags/tag217.xml"/><Relationship Id="rId17" Type="http://schemas.openxmlformats.org/officeDocument/2006/relationships/tags" Target="../tags/tag216.xml"/><Relationship Id="rId16" Type="http://schemas.openxmlformats.org/officeDocument/2006/relationships/tags" Target="../tags/tag215.xml"/><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tags" Target="../tags/tag211.xml"/><Relationship Id="rId11" Type="http://schemas.openxmlformats.org/officeDocument/2006/relationships/tags" Target="../tags/tag210.xml"/><Relationship Id="rId10" Type="http://schemas.openxmlformats.org/officeDocument/2006/relationships/tags" Target="../tags/tag20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tags" Target="../tags/tag236.xml"/><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3" Type="http://schemas.openxmlformats.org/officeDocument/2006/relationships/tags" Target="../tags/tag261.xml"/><Relationship Id="rId32" Type="http://schemas.openxmlformats.org/officeDocument/2006/relationships/tags" Target="../tags/tag260.xml"/><Relationship Id="rId31" Type="http://schemas.openxmlformats.org/officeDocument/2006/relationships/tags" Target="../tags/tag259.xml"/><Relationship Id="rId30" Type="http://schemas.openxmlformats.org/officeDocument/2006/relationships/tags" Target="../tags/tag258.xml"/><Relationship Id="rId3" Type="http://schemas.openxmlformats.org/officeDocument/2006/relationships/image" Target="../media/image1.png"/><Relationship Id="rId29" Type="http://schemas.openxmlformats.org/officeDocument/2006/relationships/tags" Target="../tags/tag257.xml"/><Relationship Id="rId28" Type="http://schemas.openxmlformats.org/officeDocument/2006/relationships/tags" Target="../tags/tag256.xml"/><Relationship Id="rId27" Type="http://schemas.openxmlformats.org/officeDocument/2006/relationships/tags" Target="../tags/tag255.xml"/><Relationship Id="rId26" Type="http://schemas.openxmlformats.org/officeDocument/2006/relationships/tags" Target="../tags/tag254.xml"/><Relationship Id="rId25" Type="http://schemas.openxmlformats.org/officeDocument/2006/relationships/tags" Target="../tags/tag253.xml"/><Relationship Id="rId24" Type="http://schemas.openxmlformats.org/officeDocument/2006/relationships/tags" Target="../tags/tag252.xml"/><Relationship Id="rId23" Type="http://schemas.openxmlformats.org/officeDocument/2006/relationships/tags" Target="../tags/tag251.xml"/><Relationship Id="rId22" Type="http://schemas.openxmlformats.org/officeDocument/2006/relationships/tags" Target="../tags/tag250.xml"/><Relationship Id="rId21" Type="http://schemas.openxmlformats.org/officeDocument/2006/relationships/tags" Target="../tags/tag249.xml"/><Relationship Id="rId20" Type="http://schemas.openxmlformats.org/officeDocument/2006/relationships/tags" Target="../tags/tag248.xml"/><Relationship Id="rId2" Type="http://schemas.openxmlformats.org/officeDocument/2006/relationships/tags" Target="../tags/tag231.xml"/><Relationship Id="rId19" Type="http://schemas.openxmlformats.org/officeDocument/2006/relationships/tags" Target="../tags/tag247.xml"/><Relationship Id="rId18" Type="http://schemas.openxmlformats.org/officeDocument/2006/relationships/tags" Target="../tags/tag246.xml"/><Relationship Id="rId17" Type="http://schemas.openxmlformats.org/officeDocument/2006/relationships/tags" Target="../tags/tag245.xml"/><Relationship Id="rId16" Type="http://schemas.openxmlformats.org/officeDocument/2006/relationships/tags" Target="../tags/tag244.xml"/><Relationship Id="rId15" Type="http://schemas.openxmlformats.org/officeDocument/2006/relationships/tags" Target="../tags/tag243.xml"/><Relationship Id="rId14" Type="http://schemas.openxmlformats.org/officeDocument/2006/relationships/tags" Target="../tags/tag242.xml"/><Relationship Id="rId13" Type="http://schemas.openxmlformats.org/officeDocument/2006/relationships/tags" Target="../tags/tag241.xml"/><Relationship Id="rId12" Type="http://schemas.openxmlformats.org/officeDocument/2006/relationships/tags" Target="../tags/tag240.xml"/><Relationship Id="rId11" Type="http://schemas.openxmlformats.org/officeDocument/2006/relationships/tags" Target="../tags/tag239.xml"/><Relationship Id="rId10" Type="http://schemas.openxmlformats.org/officeDocument/2006/relationships/tags" Target="../tags/tag2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3" name="文本框 82"/>
          <p:cNvSpPr txBox="1"/>
          <p:nvPr userDrawn="1">
            <p:custDataLst>
              <p:tags r:id="rId2"/>
            </p:custDataLst>
          </p:nvPr>
        </p:nvSpPr>
        <p:spPr>
          <a:xfrm>
            <a:off x="776605" y="372745"/>
            <a:ext cx="2119630" cy="461645"/>
          </a:xfrm>
          <a:prstGeom prst="rect">
            <a:avLst/>
          </a:prstGeom>
          <a:noFill/>
        </p:spPr>
        <p:txBody>
          <a:bodyPr wrap="none" rtlCol="0">
            <a:spAutoFit/>
          </a:bodyPr>
          <a:lstStyle/>
          <a:p>
            <a:r>
              <a:rPr lang="en-US" altLang="zh-CN" sz="2400" dirty="0">
                <a:solidFill>
                  <a:srgbClr val="5FAEAE"/>
                </a:solidFill>
                <a:latin typeface="微软雅黑" panose="020B0503020204020204" charset="-122"/>
                <a:ea typeface="微软雅黑" panose="020B0503020204020204" charset="-122"/>
                <a:cs typeface="微软雅黑" panose="020B0503020204020204" charset="-122"/>
              </a:rPr>
              <a:t>YOUR  LOGO</a:t>
            </a:r>
            <a:endParaRPr lang="zh-CN" altLang="en-US" sz="2400" dirty="0">
              <a:solidFill>
                <a:srgbClr val="5FAEAE"/>
              </a:solidFill>
              <a:latin typeface="微软雅黑" panose="020B0503020204020204" charset="-122"/>
              <a:ea typeface="微软雅黑" panose="020B0503020204020204" charset="-122"/>
              <a:cs typeface="微软雅黑" panose="020B0503020204020204" charset="-122"/>
            </a:endParaRPr>
          </a:p>
        </p:txBody>
      </p:sp>
      <p:grpSp>
        <p:nvGrpSpPr>
          <p:cNvPr id="85" name="组合 84"/>
          <p:cNvGrpSpPr/>
          <p:nvPr userDrawn="1"/>
        </p:nvGrpSpPr>
        <p:grpSpPr>
          <a:xfrm>
            <a:off x="5253036" y="6099213"/>
            <a:ext cx="1644171" cy="290729"/>
            <a:chOff x="3906567" y="4962309"/>
            <a:chExt cx="1786967" cy="315979"/>
          </a:xfrm>
        </p:grpSpPr>
        <p:sp>
          <p:nvSpPr>
            <p:cNvPr id="88" name="矩形: 圆角 87"/>
            <p:cNvSpPr/>
            <p:nvPr>
              <p:custDataLst>
                <p:tags r:id="rId3"/>
              </p:custDataLst>
            </p:nvPr>
          </p:nvSpPr>
          <p:spPr>
            <a:xfrm>
              <a:off x="3906567" y="4962309"/>
              <a:ext cx="1786967" cy="315979"/>
            </a:xfrm>
            <a:prstGeom prst="roundRect">
              <a:avLst>
                <a:gd name="adj" fmla="val 50000"/>
              </a:avLst>
            </a:prstGeom>
            <a:solidFill>
              <a:srgbClr val="5FAEA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微软雅黑" panose="020B0503020204020204" charset="-122"/>
                <a:ea typeface="微软雅黑" panose="020B0503020204020204" charset="-122"/>
              </a:endParaRPr>
            </a:p>
          </p:txBody>
        </p:sp>
        <p:sp>
          <p:nvSpPr>
            <p:cNvPr id="87" name="iconfont-1191-801540"/>
            <p:cNvSpPr>
              <a:spLocks noChangeAspect="1"/>
            </p:cNvSpPr>
            <p:nvPr>
              <p:custDataLst>
                <p:tags r:id="rId4"/>
              </p:custDataLst>
            </p:nvPr>
          </p:nvSpPr>
          <p:spPr bwMode="auto">
            <a:xfrm rot="16200000">
              <a:off x="5393562" y="4992855"/>
              <a:ext cx="254818" cy="254884"/>
            </a:xfrm>
            <a:custGeom>
              <a:avLst/>
              <a:gdLst>
                <a:gd name="T0" fmla="*/ 3982 w 7964"/>
                <a:gd name="T1" fmla="*/ 4878 h 7964"/>
                <a:gd name="T2" fmla="*/ 5082 w 7964"/>
                <a:gd name="T3" fmla="*/ 3086 h 7964"/>
                <a:gd name="T4" fmla="*/ 2882 w 7964"/>
                <a:gd name="T5" fmla="*/ 3086 h 7964"/>
                <a:gd name="T6" fmla="*/ 3982 w 7964"/>
                <a:gd name="T7" fmla="*/ 4878 h 7964"/>
                <a:gd name="T8" fmla="*/ 7651 w 7964"/>
                <a:gd name="T9" fmla="*/ 2432 h 7964"/>
                <a:gd name="T10" fmla="*/ 6798 w 7964"/>
                <a:gd name="T11" fmla="*/ 1166 h 7964"/>
                <a:gd name="T12" fmla="*/ 5532 w 7964"/>
                <a:gd name="T13" fmla="*/ 313 h 7964"/>
                <a:gd name="T14" fmla="*/ 3982 w 7964"/>
                <a:gd name="T15" fmla="*/ 0 h 7964"/>
                <a:gd name="T16" fmla="*/ 2432 w 7964"/>
                <a:gd name="T17" fmla="*/ 313 h 7964"/>
                <a:gd name="T18" fmla="*/ 1166 w 7964"/>
                <a:gd name="T19" fmla="*/ 1166 h 7964"/>
                <a:gd name="T20" fmla="*/ 313 w 7964"/>
                <a:gd name="T21" fmla="*/ 2432 h 7964"/>
                <a:gd name="T22" fmla="*/ 0 w 7964"/>
                <a:gd name="T23" fmla="*/ 3982 h 7964"/>
                <a:gd name="T24" fmla="*/ 313 w 7964"/>
                <a:gd name="T25" fmla="*/ 5532 h 7964"/>
                <a:gd name="T26" fmla="*/ 1166 w 7964"/>
                <a:gd name="T27" fmla="*/ 6798 h 7964"/>
                <a:gd name="T28" fmla="*/ 2432 w 7964"/>
                <a:gd name="T29" fmla="*/ 7651 h 7964"/>
                <a:gd name="T30" fmla="*/ 3982 w 7964"/>
                <a:gd name="T31" fmla="*/ 7964 h 7964"/>
                <a:gd name="T32" fmla="*/ 5532 w 7964"/>
                <a:gd name="T33" fmla="*/ 7651 h 7964"/>
                <a:gd name="T34" fmla="*/ 6798 w 7964"/>
                <a:gd name="T35" fmla="*/ 6798 h 7964"/>
                <a:gd name="T36" fmla="*/ 7651 w 7964"/>
                <a:gd name="T37" fmla="*/ 5532 h 7964"/>
                <a:gd name="T38" fmla="*/ 7964 w 7964"/>
                <a:gd name="T39" fmla="*/ 3982 h 7964"/>
                <a:gd name="T40" fmla="*/ 7651 w 7964"/>
                <a:gd name="T41" fmla="*/ 2432 h 7964"/>
                <a:gd name="T42" fmla="*/ 5288 w 7964"/>
                <a:gd name="T43" fmla="*/ 3224 h 7964"/>
                <a:gd name="T44" fmla="*/ 4188 w 7964"/>
                <a:gd name="T45" fmla="*/ 5017 h 7964"/>
                <a:gd name="T46" fmla="*/ 3982 w 7964"/>
                <a:gd name="T47" fmla="*/ 5134 h 7964"/>
                <a:gd name="T48" fmla="*/ 3776 w 7964"/>
                <a:gd name="T49" fmla="*/ 5017 h 7964"/>
                <a:gd name="T50" fmla="*/ 2676 w 7964"/>
                <a:gd name="T51" fmla="*/ 3224 h 7964"/>
                <a:gd name="T52" fmla="*/ 2637 w 7964"/>
                <a:gd name="T53" fmla="*/ 3086 h 7964"/>
                <a:gd name="T54" fmla="*/ 2667 w 7964"/>
                <a:gd name="T55" fmla="*/ 2963 h 7964"/>
                <a:gd name="T56" fmla="*/ 2882 w 7964"/>
                <a:gd name="T57" fmla="*/ 2830 h 7964"/>
                <a:gd name="T58" fmla="*/ 5082 w 7964"/>
                <a:gd name="T59" fmla="*/ 2830 h 7964"/>
                <a:gd name="T60" fmla="*/ 5297 w 7964"/>
                <a:gd name="T61" fmla="*/ 2963 h 7964"/>
                <a:gd name="T62" fmla="*/ 5326 w 7964"/>
                <a:gd name="T63" fmla="*/ 3086 h 7964"/>
                <a:gd name="T64" fmla="*/ 5288 w 7964"/>
                <a:gd name="T65" fmla="*/ 3224 h 7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64" h="7964">
                  <a:moveTo>
                    <a:pt x="3982" y="4878"/>
                  </a:moveTo>
                  <a:lnTo>
                    <a:pt x="5082" y="3086"/>
                  </a:lnTo>
                  <a:lnTo>
                    <a:pt x="2882" y="3086"/>
                  </a:lnTo>
                  <a:lnTo>
                    <a:pt x="3982" y="4878"/>
                  </a:lnTo>
                  <a:close/>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288" y="3224"/>
                  </a:moveTo>
                  <a:lnTo>
                    <a:pt x="4188" y="5017"/>
                  </a:lnTo>
                  <a:cubicBezTo>
                    <a:pt x="4143" y="5090"/>
                    <a:pt x="4065" y="5134"/>
                    <a:pt x="3982" y="5134"/>
                  </a:cubicBezTo>
                  <a:cubicBezTo>
                    <a:pt x="3899" y="5134"/>
                    <a:pt x="3821" y="5090"/>
                    <a:pt x="3776" y="5017"/>
                  </a:cubicBezTo>
                  <a:lnTo>
                    <a:pt x="2676" y="3224"/>
                  </a:lnTo>
                  <a:cubicBezTo>
                    <a:pt x="2651" y="3182"/>
                    <a:pt x="2637" y="3134"/>
                    <a:pt x="2637" y="3086"/>
                  </a:cubicBezTo>
                  <a:cubicBezTo>
                    <a:pt x="2637" y="3044"/>
                    <a:pt x="2647" y="3001"/>
                    <a:pt x="2667" y="2963"/>
                  </a:cubicBezTo>
                  <a:cubicBezTo>
                    <a:pt x="2710" y="2881"/>
                    <a:pt x="2792" y="2830"/>
                    <a:pt x="2882" y="2830"/>
                  </a:cubicBezTo>
                  <a:lnTo>
                    <a:pt x="5082" y="2830"/>
                  </a:lnTo>
                  <a:cubicBezTo>
                    <a:pt x="5171" y="2830"/>
                    <a:pt x="5254" y="2881"/>
                    <a:pt x="5297" y="2963"/>
                  </a:cubicBezTo>
                  <a:cubicBezTo>
                    <a:pt x="5317" y="3001"/>
                    <a:pt x="5326" y="3044"/>
                    <a:pt x="5326" y="3086"/>
                  </a:cubicBezTo>
                  <a:cubicBezTo>
                    <a:pt x="5326" y="3134"/>
                    <a:pt x="5313" y="3182"/>
                    <a:pt x="5288" y="3224"/>
                  </a:cubicBezTo>
                  <a:close/>
                </a:path>
              </a:pathLst>
            </a:custGeom>
            <a:solidFill>
              <a:schemeClr val="bg1"/>
            </a:solidFill>
            <a:ln>
              <a:noFill/>
            </a:ln>
          </p:spPr>
        </p:sp>
      </p:grpSp>
      <p:grpSp>
        <p:nvGrpSpPr>
          <p:cNvPr id="99" name="组合 98"/>
          <p:cNvGrpSpPr/>
          <p:nvPr userDrawn="1"/>
        </p:nvGrpSpPr>
        <p:grpSpPr>
          <a:xfrm>
            <a:off x="3127009" y="1674916"/>
            <a:ext cx="11559270" cy="1495962"/>
            <a:chOff x="2942756" y="2127318"/>
            <a:chExt cx="11559270" cy="1495962"/>
          </a:xfrm>
        </p:grpSpPr>
        <p:sp>
          <p:nvSpPr>
            <p:cNvPr id="47" name="任意多边形: 形状 46"/>
            <p:cNvSpPr/>
            <p:nvPr>
              <p:custDataLst>
                <p:tags r:id="rId5"/>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2" name="任意多边形: 形状 51"/>
            <p:cNvSpPr/>
            <p:nvPr>
              <p:custDataLst>
                <p:tags r:id="rId6"/>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3" name="任意多边形: 形状 52"/>
            <p:cNvSpPr/>
            <p:nvPr>
              <p:custDataLst>
                <p:tags r:id="rId7"/>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4" name="任意多边形: 形状 53"/>
            <p:cNvSpPr/>
            <p:nvPr>
              <p:custDataLst>
                <p:tags r:id="rId8"/>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5" name="任意多边形: 形状 54"/>
            <p:cNvSpPr/>
            <p:nvPr>
              <p:custDataLst>
                <p:tags r:id="rId9"/>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6" name="任意多边形: 形状 55"/>
            <p:cNvSpPr/>
            <p:nvPr>
              <p:custDataLst>
                <p:tags r:id="rId10"/>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7" name="任意多边形: 形状 56"/>
            <p:cNvSpPr/>
            <p:nvPr>
              <p:custDataLst>
                <p:tags r:id="rId11"/>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1" name="任意多边形: 形状 90"/>
            <p:cNvSpPr/>
            <p:nvPr>
              <p:custDataLst>
                <p:tags r:id="rId12"/>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2" name="任意多边形: 形状 91"/>
            <p:cNvSpPr/>
            <p:nvPr>
              <p:custDataLst>
                <p:tags r:id="rId13"/>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3" name="任意多边形: 形状 92"/>
            <p:cNvSpPr/>
            <p:nvPr>
              <p:custDataLst>
                <p:tags r:id="rId14"/>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4" name="任意多边形: 形状 93"/>
            <p:cNvSpPr/>
            <p:nvPr>
              <p:custDataLst>
                <p:tags r:id="rId15"/>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5" name="任意多边形: 形状 94"/>
            <p:cNvSpPr/>
            <p:nvPr>
              <p:custDataLst>
                <p:tags r:id="rId16"/>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6" name="任意多边形: 形状 95"/>
            <p:cNvSpPr/>
            <p:nvPr>
              <p:custDataLst>
                <p:tags r:id="rId17"/>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7" name="任意多边形: 形状 96"/>
            <p:cNvSpPr/>
            <p:nvPr>
              <p:custDataLst>
                <p:tags r:id="rId18"/>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98" name="任意多边形: 形状 97"/>
            <p:cNvSpPr/>
            <p:nvPr>
              <p:custDataLst>
                <p:tags r:id="rId19"/>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100" name="组合 99"/>
          <p:cNvGrpSpPr/>
          <p:nvPr userDrawn="1"/>
        </p:nvGrpSpPr>
        <p:grpSpPr>
          <a:xfrm flipH="1" flipV="1">
            <a:off x="-2372852" y="3384662"/>
            <a:ext cx="11559270" cy="1495962"/>
            <a:chOff x="2942756" y="2127318"/>
            <a:chExt cx="11559270" cy="1495962"/>
          </a:xfrm>
        </p:grpSpPr>
        <p:sp>
          <p:nvSpPr>
            <p:cNvPr id="101" name="任意多边形: 形状 100"/>
            <p:cNvSpPr/>
            <p:nvPr>
              <p:custDataLst>
                <p:tags r:id="rId20"/>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2" name="任意多边形: 形状 101"/>
            <p:cNvSpPr/>
            <p:nvPr>
              <p:custDataLst>
                <p:tags r:id="rId21"/>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3" name="任意多边形: 形状 102"/>
            <p:cNvSpPr/>
            <p:nvPr>
              <p:custDataLst>
                <p:tags r:id="rId22"/>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4" name="任意多边形: 形状 103"/>
            <p:cNvSpPr/>
            <p:nvPr>
              <p:custDataLst>
                <p:tags r:id="rId23"/>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5" name="任意多边形: 形状 104"/>
            <p:cNvSpPr/>
            <p:nvPr>
              <p:custDataLst>
                <p:tags r:id="rId24"/>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6" name="任意多边形: 形状 105"/>
            <p:cNvSpPr/>
            <p:nvPr>
              <p:custDataLst>
                <p:tags r:id="rId25"/>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7" name="任意多边形: 形状 106"/>
            <p:cNvSpPr/>
            <p:nvPr>
              <p:custDataLst>
                <p:tags r:id="rId26"/>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8" name="任意多边形: 形状 107"/>
            <p:cNvSpPr/>
            <p:nvPr>
              <p:custDataLst>
                <p:tags r:id="rId27"/>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9" name="任意多边形: 形状 108"/>
            <p:cNvSpPr/>
            <p:nvPr>
              <p:custDataLst>
                <p:tags r:id="rId28"/>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0" name="任意多边形: 形状 109"/>
            <p:cNvSpPr/>
            <p:nvPr>
              <p:custDataLst>
                <p:tags r:id="rId29"/>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1" name="任意多边形: 形状 110"/>
            <p:cNvSpPr/>
            <p:nvPr>
              <p:custDataLst>
                <p:tags r:id="rId30"/>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2" name="任意多边形: 形状 111"/>
            <p:cNvSpPr/>
            <p:nvPr>
              <p:custDataLst>
                <p:tags r:id="rId31"/>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3" name="任意多边形: 形状 112"/>
            <p:cNvSpPr/>
            <p:nvPr>
              <p:custDataLst>
                <p:tags r:id="rId32"/>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4" name="任意多边形: 形状 113"/>
            <p:cNvSpPr/>
            <p:nvPr>
              <p:custDataLst>
                <p:tags r:id="rId33"/>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5" name="任意多边形: 形状 114"/>
            <p:cNvSpPr/>
            <p:nvPr>
              <p:custDataLst>
                <p:tags r:id="rId34"/>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58" name="组合 57"/>
          <p:cNvGrpSpPr/>
          <p:nvPr userDrawn="1"/>
        </p:nvGrpSpPr>
        <p:grpSpPr>
          <a:xfrm flipH="1" flipV="1">
            <a:off x="-2372812" y="3847366"/>
            <a:ext cx="11559270" cy="1216101"/>
            <a:chOff x="2942756" y="2127318"/>
            <a:chExt cx="11559270" cy="1495962"/>
          </a:xfrm>
        </p:grpSpPr>
        <p:sp>
          <p:nvSpPr>
            <p:cNvPr id="59" name="任意多边形: 形状 58"/>
            <p:cNvSpPr/>
            <p:nvPr>
              <p:custDataLst>
                <p:tags r:id="rId35"/>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0" name="任意多边形: 形状 59"/>
            <p:cNvSpPr/>
            <p:nvPr>
              <p:custDataLst>
                <p:tags r:id="rId36"/>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1" name="任意多边形: 形状 60"/>
            <p:cNvSpPr/>
            <p:nvPr>
              <p:custDataLst>
                <p:tags r:id="rId37"/>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2" name="任意多边形: 形状 61"/>
            <p:cNvSpPr/>
            <p:nvPr>
              <p:custDataLst>
                <p:tags r:id="rId38"/>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3" name="任意多边形: 形状 62"/>
            <p:cNvSpPr/>
            <p:nvPr>
              <p:custDataLst>
                <p:tags r:id="rId39"/>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4" name="任意多边形: 形状 63"/>
            <p:cNvSpPr/>
            <p:nvPr>
              <p:custDataLst>
                <p:tags r:id="rId40"/>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5" name="任意多边形: 形状 64"/>
            <p:cNvSpPr/>
            <p:nvPr>
              <p:custDataLst>
                <p:tags r:id="rId41"/>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6" name="任意多边形: 形状 65"/>
            <p:cNvSpPr/>
            <p:nvPr>
              <p:custDataLst>
                <p:tags r:id="rId42"/>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8" name="任意多边形: 形状 67"/>
            <p:cNvSpPr/>
            <p:nvPr>
              <p:custDataLst>
                <p:tags r:id="rId43"/>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9" name="任意多边形: 形状 68"/>
            <p:cNvSpPr/>
            <p:nvPr>
              <p:custDataLst>
                <p:tags r:id="rId44"/>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0" name="任意多边形: 形状 69"/>
            <p:cNvSpPr/>
            <p:nvPr>
              <p:custDataLst>
                <p:tags r:id="rId45"/>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1" name="任意多边形: 形状 70"/>
            <p:cNvSpPr/>
            <p:nvPr>
              <p:custDataLst>
                <p:tags r:id="rId46"/>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6" name="任意多边形: 形状 75"/>
            <p:cNvSpPr/>
            <p:nvPr>
              <p:custDataLst>
                <p:tags r:id="rId47"/>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7" name="任意多边形: 形状 76"/>
            <p:cNvSpPr/>
            <p:nvPr>
              <p:custDataLst>
                <p:tags r:id="rId48"/>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9" name="任意多边形: 形状 78"/>
            <p:cNvSpPr/>
            <p:nvPr>
              <p:custDataLst>
                <p:tags r:id="rId49"/>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80" name="组合 79"/>
          <p:cNvGrpSpPr/>
          <p:nvPr userDrawn="1"/>
        </p:nvGrpSpPr>
        <p:grpSpPr>
          <a:xfrm>
            <a:off x="3037929" y="2226794"/>
            <a:ext cx="11559270" cy="1216101"/>
            <a:chOff x="2942756" y="2127318"/>
            <a:chExt cx="11559270" cy="1495962"/>
          </a:xfrm>
        </p:grpSpPr>
        <p:sp>
          <p:nvSpPr>
            <p:cNvPr id="117" name="任意多边形: 形状 116"/>
            <p:cNvSpPr/>
            <p:nvPr>
              <p:custDataLst>
                <p:tags r:id="rId50"/>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8" name="任意多边形: 形状 117"/>
            <p:cNvSpPr/>
            <p:nvPr>
              <p:custDataLst>
                <p:tags r:id="rId51"/>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9" name="任意多边形: 形状 118"/>
            <p:cNvSpPr/>
            <p:nvPr>
              <p:custDataLst>
                <p:tags r:id="rId52"/>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0" name="任意多边形: 形状 119"/>
            <p:cNvSpPr/>
            <p:nvPr>
              <p:custDataLst>
                <p:tags r:id="rId53"/>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1" name="任意多边形: 形状 120"/>
            <p:cNvSpPr/>
            <p:nvPr>
              <p:custDataLst>
                <p:tags r:id="rId54"/>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2" name="任意多边形: 形状 121"/>
            <p:cNvSpPr/>
            <p:nvPr>
              <p:custDataLst>
                <p:tags r:id="rId55"/>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3" name="任意多边形: 形状 122"/>
            <p:cNvSpPr/>
            <p:nvPr>
              <p:custDataLst>
                <p:tags r:id="rId56"/>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4" name="任意多边形: 形状 123"/>
            <p:cNvSpPr/>
            <p:nvPr>
              <p:custDataLst>
                <p:tags r:id="rId57"/>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5" name="任意多边形: 形状 124"/>
            <p:cNvSpPr/>
            <p:nvPr>
              <p:custDataLst>
                <p:tags r:id="rId58"/>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6" name="任意多边形: 形状 125"/>
            <p:cNvSpPr/>
            <p:nvPr>
              <p:custDataLst>
                <p:tags r:id="rId59"/>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7" name="任意多边形: 形状 126"/>
            <p:cNvSpPr/>
            <p:nvPr>
              <p:custDataLst>
                <p:tags r:id="rId60"/>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8" name="任意多边形: 形状 127"/>
            <p:cNvSpPr/>
            <p:nvPr>
              <p:custDataLst>
                <p:tags r:id="rId61"/>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9" name="任意多边形: 形状 128"/>
            <p:cNvSpPr/>
            <p:nvPr>
              <p:custDataLst>
                <p:tags r:id="rId62"/>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0" name="任意多边形: 形状 129"/>
            <p:cNvSpPr/>
            <p:nvPr>
              <p:custDataLst>
                <p:tags r:id="rId63"/>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1" name="任意多边形: 形状 130"/>
            <p:cNvSpPr/>
            <p:nvPr>
              <p:custDataLst>
                <p:tags r:id="rId64"/>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64" name="文本框 163"/>
          <p:cNvSpPr txBox="1"/>
          <p:nvPr userDrawn="1">
            <p:custDataLst>
              <p:tags r:id="rId2"/>
            </p:custDataLst>
          </p:nvPr>
        </p:nvSpPr>
        <p:spPr>
          <a:xfrm>
            <a:off x="776605" y="372745"/>
            <a:ext cx="2119630" cy="461645"/>
          </a:xfrm>
          <a:prstGeom prst="rect">
            <a:avLst/>
          </a:prstGeom>
          <a:noFill/>
        </p:spPr>
        <p:txBody>
          <a:bodyPr wrap="none" rtlCol="0">
            <a:spAutoFit/>
          </a:bodyPr>
          <a:lstStyle/>
          <a:p>
            <a:r>
              <a:rPr lang="en-US" altLang="zh-CN" sz="2400" dirty="0">
                <a:solidFill>
                  <a:srgbClr val="5FAEAE"/>
                </a:solidFill>
                <a:latin typeface="微软雅黑" panose="020B0503020204020204" charset="-122"/>
                <a:ea typeface="微软雅黑" panose="020B0503020204020204" charset="-122"/>
                <a:cs typeface="微软雅黑" panose="020B0503020204020204" charset="-122"/>
              </a:rPr>
              <a:t>YOUR  LOGO</a:t>
            </a:r>
            <a:endParaRPr lang="zh-CN" altLang="en-US" sz="2400" dirty="0">
              <a:solidFill>
                <a:srgbClr val="5FAEAE"/>
              </a:solidFill>
              <a:latin typeface="微软雅黑" panose="020B0503020204020204" charset="-122"/>
              <a:ea typeface="微软雅黑" panose="020B0503020204020204" charset="-122"/>
              <a:cs typeface="微软雅黑" panose="020B0503020204020204" charset="-122"/>
            </a:endParaRPr>
          </a:p>
        </p:txBody>
      </p:sp>
      <p:sp>
        <p:nvSpPr>
          <p:cNvPr id="167" name="文本框 166"/>
          <p:cNvSpPr txBox="1"/>
          <p:nvPr userDrawn="1">
            <p:custDataLst>
              <p:tags r:id="rId3"/>
            </p:custDataLst>
          </p:nvPr>
        </p:nvSpPr>
        <p:spPr>
          <a:xfrm>
            <a:off x="2560320" y="4359910"/>
            <a:ext cx="779145" cy="708025"/>
          </a:xfrm>
          <a:prstGeom prst="rect">
            <a:avLst/>
          </a:prstGeom>
          <a:noFill/>
        </p:spPr>
        <p:txBody>
          <a:bodyPr wrap="none" rtlCol="0">
            <a:spAutoFit/>
          </a:bodyPr>
          <a:lstStyle/>
          <a:p>
            <a:r>
              <a:rPr lang="en-US" altLang="zh-CN"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01</a:t>
            </a:r>
            <a:endParaRPr lang="zh-CN" altLang="en-US"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72" name="文本框 171"/>
          <p:cNvSpPr txBox="1"/>
          <p:nvPr userDrawn="1">
            <p:custDataLst>
              <p:tags r:id="rId4"/>
            </p:custDataLst>
          </p:nvPr>
        </p:nvSpPr>
        <p:spPr>
          <a:xfrm>
            <a:off x="7173595" y="4399280"/>
            <a:ext cx="779145" cy="708025"/>
          </a:xfrm>
          <a:prstGeom prst="rect">
            <a:avLst/>
          </a:prstGeom>
          <a:noFill/>
        </p:spPr>
        <p:txBody>
          <a:bodyPr wrap="none" rtlCol="0">
            <a:spAutoFit/>
          </a:bodyPr>
          <a:lstStyle/>
          <a:p>
            <a:r>
              <a:rPr lang="en-US" altLang="zh-CN"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02</a:t>
            </a:r>
            <a:endParaRPr lang="zh-CN" altLang="en-US"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76" name="文本框 175"/>
          <p:cNvSpPr txBox="1"/>
          <p:nvPr userDrawn="1">
            <p:custDataLst>
              <p:tags r:id="rId5"/>
            </p:custDataLst>
          </p:nvPr>
        </p:nvSpPr>
        <p:spPr>
          <a:xfrm>
            <a:off x="2560320" y="5436870"/>
            <a:ext cx="772795" cy="708025"/>
          </a:xfrm>
          <a:prstGeom prst="rect">
            <a:avLst/>
          </a:prstGeom>
          <a:noFill/>
        </p:spPr>
        <p:txBody>
          <a:bodyPr wrap="none" rtlCol="0">
            <a:spAutoFit/>
          </a:bodyPr>
          <a:lstStyle/>
          <a:p>
            <a:r>
              <a:rPr lang="en-US" altLang="zh-CN"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03</a:t>
            </a:r>
            <a:endParaRPr lang="zh-CN" altLang="en-US"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80" name="文本框 179"/>
          <p:cNvSpPr txBox="1"/>
          <p:nvPr userDrawn="1">
            <p:custDataLst>
              <p:tags r:id="rId6"/>
            </p:custDataLst>
          </p:nvPr>
        </p:nvSpPr>
        <p:spPr>
          <a:xfrm>
            <a:off x="7173595" y="5515610"/>
            <a:ext cx="798830" cy="708025"/>
          </a:xfrm>
          <a:prstGeom prst="rect">
            <a:avLst/>
          </a:prstGeom>
          <a:noFill/>
        </p:spPr>
        <p:txBody>
          <a:bodyPr wrap="none" rtlCol="0">
            <a:spAutoFit/>
          </a:bodyPr>
          <a:lstStyle/>
          <a:p>
            <a:r>
              <a:rPr lang="en-US" altLang="zh-CN"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04</a:t>
            </a:r>
            <a:endParaRPr lang="zh-CN" altLang="en-US" sz="4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nvGrpSpPr>
          <p:cNvPr id="14" name="组合 13"/>
          <p:cNvGrpSpPr/>
          <p:nvPr userDrawn="1"/>
        </p:nvGrpSpPr>
        <p:grpSpPr>
          <a:xfrm>
            <a:off x="-2952595" y="894253"/>
            <a:ext cx="19193311" cy="3408184"/>
            <a:chOff x="-2952595" y="894253"/>
            <a:chExt cx="19193311" cy="3408184"/>
          </a:xfrm>
        </p:grpSpPr>
        <p:grpSp>
          <p:nvGrpSpPr>
            <p:cNvPr id="7" name="组合 6"/>
            <p:cNvGrpSpPr/>
            <p:nvPr/>
          </p:nvGrpSpPr>
          <p:grpSpPr>
            <a:xfrm>
              <a:off x="-2952595" y="1576468"/>
              <a:ext cx="11470913" cy="2725969"/>
              <a:chOff x="-2952595" y="1244714"/>
              <a:chExt cx="11470913" cy="3499439"/>
            </a:xfrm>
          </p:grpSpPr>
          <p:sp>
            <p:nvSpPr>
              <p:cNvPr id="98" name="任意多边形: 形状 97"/>
              <p:cNvSpPr/>
              <p:nvPr>
                <p:custDataLst>
                  <p:tags r:id="rId7"/>
                </p:custDataLst>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0" name="任意多边形: 形状 229"/>
              <p:cNvSpPr/>
              <p:nvPr>
                <p:custDataLst>
                  <p:tags r:id="rId8"/>
                </p:custDataLst>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1" name="任意多边形: 形状 230"/>
              <p:cNvSpPr/>
              <p:nvPr>
                <p:custDataLst>
                  <p:tags r:id="rId9"/>
                </p:custDataLst>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2" name="任意多边形: 形状 231"/>
              <p:cNvSpPr/>
              <p:nvPr>
                <p:custDataLst>
                  <p:tags r:id="rId10"/>
                </p:custDataLst>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3" name="任意多边形: 形状 232"/>
              <p:cNvSpPr/>
              <p:nvPr>
                <p:custDataLst>
                  <p:tags r:id="rId11"/>
                </p:custDataLst>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4" name="任意多边形: 形状 233"/>
              <p:cNvSpPr/>
              <p:nvPr>
                <p:custDataLst>
                  <p:tags r:id="rId12"/>
                </p:custDataLst>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5" name="任意多边形: 形状 234"/>
              <p:cNvSpPr/>
              <p:nvPr>
                <p:custDataLst>
                  <p:tags r:id="rId13"/>
                </p:custDataLst>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6" name="任意多边形: 形状 235"/>
              <p:cNvSpPr/>
              <p:nvPr>
                <p:custDataLst>
                  <p:tags r:id="rId14"/>
                </p:custDataLst>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7" name="任意多边形: 形状 236"/>
              <p:cNvSpPr/>
              <p:nvPr>
                <p:custDataLst>
                  <p:tags r:id="rId15"/>
                </p:custDataLst>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8" name="任意多边形: 形状 237"/>
              <p:cNvSpPr/>
              <p:nvPr>
                <p:custDataLst>
                  <p:tags r:id="rId16"/>
                </p:custDataLst>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9" name="任意多边形: 形状 238"/>
              <p:cNvSpPr/>
              <p:nvPr>
                <p:custDataLst>
                  <p:tags r:id="rId17"/>
                </p:custDataLst>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40" name="任意多边形: 形状 239"/>
              <p:cNvSpPr/>
              <p:nvPr>
                <p:custDataLst>
                  <p:tags r:id="rId18"/>
                </p:custDataLst>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41" name="任意多边形: 形状 240"/>
              <p:cNvSpPr/>
              <p:nvPr>
                <p:custDataLst>
                  <p:tags r:id="rId19"/>
                </p:custDataLst>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42" name="任意多边形: 形状 241"/>
              <p:cNvSpPr/>
              <p:nvPr>
                <p:custDataLst>
                  <p:tags r:id="rId20"/>
                </p:custDataLst>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0" name="任意多边形: 形状 249"/>
              <p:cNvSpPr/>
              <p:nvPr>
                <p:custDataLst>
                  <p:tags r:id="rId21"/>
                </p:custDataLst>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1" name="任意多边形: 形状 250"/>
              <p:cNvSpPr/>
              <p:nvPr>
                <p:custDataLst>
                  <p:tags r:id="rId22"/>
                </p:custDataLst>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2" name="任意多边形: 形状 251"/>
              <p:cNvSpPr/>
              <p:nvPr>
                <p:custDataLst>
                  <p:tags r:id="rId23"/>
                </p:custDataLst>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3" name="任意多边形: 形状 252"/>
              <p:cNvSpPr/>
              <p:nvPr>
                <p:custDataLst>
                  <p:tags r:id="rId24"/>
                </p:custDataLst>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54" name="任意多边形: 形状 253"/>
              <p:cNvSpPr/>
              <p:nvPr>
                <p:custDataLst>
                  <p:tags r:id="rId25"/>
                </p:custDataLst>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275" name="组合 274"/>
            <p:cNvGrpSpPr/>
            <p:nvPr/>
          </p:nvGrpSpPr>
          <p:grpSpPr>
            <a:xfrm flipV="1">
              <a:off x="5259247" y="894253"/>
              <a:ext cx="10981469" cy="1421185"/>
              <a:chOff x="2942756" y="2127318"/>
              <a:chExt cx="11559270" cy="1495962"/>
            </a:xfrm>
          </p:grpSpPr>
          <p:sp>
            <p:nvSpPr>
              <p:cNvPr id="276" name="任意多边形: 形状 275"/>
              <p:cNvSpPr/>
              <p:nvPr>
                <p:custDataLst>
                  <p:tags r:id="rId26"/>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77" name="任意多边形: 形状 276"/>
              <p:cNvSpPr/>
              <p:nvPr>
                <p:custDataLst>
                  <p:tags r:id="rId27"/>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78" name="任意多边形: 形状 277"/>
              <p:cNvSpPr/>
              <p:nvPr>
                <p:custDataLst>
                  <p:tags r:id="rId28"/>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79" name="任意多边形: 形状 278"/>
              <p:cNvSpPr/>
              <p:nvPr>
                <p:custDataLst>
                  <p:tags r:id="rId29"/>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0" name="任意多边形: 形状 279"/>
              <p:cNvSpPr/>
              <p:nvPr>
                <p:custDataLst>
                  <p:tags r:id="rId30"/>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1" name="任意多边形: 形状 280"/>
              <p:cNvSpPr/>
              <p:nvPr>
                <p:custDataLst>
                  <p:tags r:id="rId31"/>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2" name="任意多边形: 形状 281"/>
              <p:cNvSpPr/>
              <p:nvPr>
                <p:custDataLst>
                  <p:tags r:id="rId32"/>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3" name="任意多边形: 形状 282"/>
              <p:cNvSpPr/>
              <p:nvPr>
                <p:custDataLst>
                  <p:tags r:id="rId33"/>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4" name="任意多边形: 形状 283"/>
              <p:cNvSpPr/>
              <p:nvPr>
                <p:custDataLst>
                  <p:tags r:id="rId34"/>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5" name="任意多边形: 形状 284"/>
              <p:cNvSpPr/>
              <p:nvPr>
                <p:custDataLst>
                  <p:tags r:id="rId35"/>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6" name="任意多边形: 形状 285"/>
              <p:cNvSpPr/>
              <p:nvPr>
                <p:custDataLst>
                  <p:tags r:id="rId36"/>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7" name="任意多边形: 形状 286"/>
              <p:cNvSpPr/>
              <p:nvPr>
                <p:custDataLst>
                  <p:tags r:id="rId37"/>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8" name="任意多边形: 形状 287"/>
              <p:cNvSpPr/>
              <p:nvPr>
                <p:custDataLst>
                  <p:tags r:id="rId38"/>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9" name="任意多边形: 形状 288"/>
              <p:cNvSpPr/>
              <p:nvPr>
                <p:custDataLst>
                  <p:tags r:id="rId39"/>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90" name="任意多边形: 形状 289"/>
              <p:cNvSpPr/>
              <p:nvPr>
                <p:custDataLst>
                  <p:tags r:id="rId40"/>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grpSp>
        <p:nvGrpSpPr>
          <p:cNvPr id="13" name="组合 12"/>
          <p:cNvGrpSpPr/>
          <p:nvPr userDrawn="1"/>
        </p:nvGrpSpPr>
        <p:grpSpPr>
          <a:xfrm>
            <a:off x="-2825595" y="855261"/>
            <a:ext cx="19193311" cy="3382642"/>
            <a:chOff x="-2825595" y="855261"/>
            <a:chExt cx="19193311" cy="3382642"/>
          </a:xfrm>
        </p:grpSpPr>
        <p:grpSp>
          <p:nvGrpSpPr>
            <p:cNvPr id="327" name="组合 326"/>
            <p:cNvGrpSpPr/>
            <p:nvPr/>
          </p:nvGrpSpPr>
          <p:grpSpPr>
            <a:xfrm>
              <a:off x="-2825595" y="2017549"/>
              <a:ext cx="11470913" cy="2220354"/>
              <a:chOff x="-2952595" y="1244714"/>
              <a:chExt cx="11470913" cy="3499439"/>
            </a:xfrm>
          </p:grpSpPr>
          <p:sp>
            <p:nvSpPr>
              <p:cNvPr id="328" name="任意多边形: 形状 327"/>
              <p:cNvSpPr/>
              <p:nvPr>
                <p:custDataLst>
                  <p:tags r:id="rId41"/>
                </p:custDataLst>
              </p:nvPr>
            </p:nvSpPr>
            <p:spPr>
              <a:xfrm flipV="1">
                <a:off x="-295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29" name="任意多边形: 形状 328"/>
              <p:cNvSpPr/>
              <p:nvPr>
                <p:custDataLst>
                  <p:tags r:id="rId42"/>
                </p:custDataLst>
              </p:nvPr>
            </p:nvSpPr>
            <p:spPr>
              <a:xfrm flipV="1">
                <a:off x="-282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0" name="任意多边形: 形状 329"/>
              <p:cNvSpPr/>
              <p:nvPr>
                <p:custDataLst>
                  <p:tags r:id="rId43"/>
                </p:custDataLst>
              </p:nvPr>
            </p:nvSpPr>
            <p:spPr>
              <a:xfrm flipV="1">
                <a:off x="-269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1" name="任意多边形: 形状 330"/>
              <p:cNvSpPr/>
              <p:nvPr>
                <p:custDataLst>
                  <p:tags r:id="rId44"/>
                </p:custDataLst>
              </p:nvPr>
            </p:nvSpPr>
            <p:spPr>
              <a:xfrm flipV="1">
                <a:off x="-2571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2" name="任意多边形: 形状 331"/>
              <p:cNvSpPr/>
              <p:nvPr>
                <p:custDataLst>
                  <p:tags r:id="rId45"/>
                </p:custDataLst>
              </p:nvPr>
            </p:nvSpPr>
            <p:spPr>
              <a:xfrm flipV="1">
                <a:off x="-2444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3" name="任意多边形: 形状 332"/>
              <p:cNvSpPr/>
              <p:nvPr>
                <p:custDataLst>
                  <p:tags r:id="rId46"/>
                </p:custDataLst>
              </p:nvPr>
            </p:nvSpPr>
            <p:spPr>
              <a:xfrm flipV="1">
                <a:off x="-2317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4" name="任意多边形: 形状 333"/>
              <p:cNvSpPr/>
              <p:nvPr>
                <p:custDataLst>
                  <p:tags r:id="rId47"/>
                </p:custDataLst>
              </p:nvPr>
            </p:nvSpPr>
            <p:spPr>
              <a:xfrm flipV="1">
                <a:off x="-2190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5" name="任意多边形: 形状 334"/>
              <p:cNvSpPr/>
              <p:nvPr>
                <p:custDataLst>
                  <p:tags r:id="rId48"/>
                </p:custDataLst>
              </p:nvPr>
            </p:nvSpPr>
            <p:spPr>
              <a:xfrm flipV="1">
                <a:off x="-2063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6" name="任意多边形: 形状 335"/>
              <p:cNvSpPr/>
              <p:nvPr>
                <p:custDataLst>
                  <p:tags r:id="rId49"/>
                </p:custDataLst>
              </p:nvPr>
            </p:nvSpPr>
            <p:spPr>
              <a:xfrm flipV="1">
                <a:off x="-1936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7" name="任意多边形: 形状 336"/>
              <p:cNvSpPr/>
              <p:nvPr>
                <p:custDataLst>
                  <p:tags r:id="rId50"/>
                </p:custDataLst>
              </p:nvPr>
            </p:nvSpPr>
            <p:spPr>
              <a:xfrm flipV="1">
                <a:off x="-1809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8" name="任意多边形: 形状 337"/>
              <p:cNvSpPr/>
              <p:nvPr>
                <p:custDataLst>
                  <p:tags r:id="rId51"/>
                </p:custDataLst>
              </p:nvPr>
            </p:nvSpPr>
            <p:spPr>
              <a:xfrm flipV="1">
                <a:off x="-1682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9" name="任意多边形: 形状 338"/>
              <p:cNvSpPr/>
              <p:nvPr>
                <p:custDataLst>
                  <p:tags r:id="rId52"/>
                </p:custDataLst>
              </p:nvPr>
            </p:nvSpPr>
            <p:spPr>
              <a:xfrm flipV="1">
                <a:off x="-1555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0" name="任意多边形: 形状 339"/>
              <p:cNvSpPr/>
              <p:nvPr>
                <p:custDataLst>
                  <p:tags r:id="rId53"/>
                </p:custDataLst>
              </p:nvPr>
            </p:nvSpPr>
            <p:spPr>
              <a:xfrm flipV="1">
                <a:off x="-14285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1" name="任意多边形: 形状 340"/>
              <p:cNvSpPr/>
              <p:nvPr>
                <p:custDataLst>
                  <p:tags r:id="rId54"/>
                </p:custDataLst>
              </p:nvPr>
            </p:nvSpPr>
            <p:spPr>
              <a:xfrm flipV="1">
                <a:off x="-1326995" y="13082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2" name="任意多边形: 形状 341"/>
              <p:cNvSpPr/>
              <p:nvPr>
                <p:custDataLst>
                  <p:tags r:id="rId55"/>
                </p:custDataLst>
              </p:nvPr>
            </p:nvSpPr>
            <p:spPr>
              <a:xfrm flipV="1">
                <a:off x="-1212695" y="12955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3" name="任意多边形: 形状 342"/>
              <p:cNvSpPr/>
              <p:nvPr>
                <p:custDataLst>
                  <p:tags r:id="rId56"/>
                </p:custDataLst>
              </p:nvPr>
            </p:nvSpPr>
            <p:spPr>
              <a:xfrm flipV="1">
                <a:off x="-1098395" y="12828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4" name="任意多边形: 形状 343"/>
              <p:cNvSpPr/>
              <p:nvPr>
                <p:custDataLst>
                  <p:tags r:id="rId57"/>
                </p:custDataLst>
              </p:nvPr>
            </p:nvSpPr>
            <p:spPr>
              <a:xfrm flipV="1">
                <a:off x="-984095" y="12701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5" name="任意多边形: 形状 344"/>
              <p:cNvSpPr/>
              <p:nvPr>
                <p:custDataLst>
                  <p:tags r:id="rId58"/>
                </p:custDataLst>
              </p:nvPr>
            </p:nvSpPr>
            <p:spPr>
              <a:xfrm flipV="1">
                <a:off x="-869795" y="12574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6" name="任意多边形: 形状 345"/>
              <p:cNvSpPr/>
              <p:nvPr>
                <p:custDataLst>
                  <p:tags r:id="rId59"/>
                </p:custDataLst>
              </p:nvPr>
            </p:nvSpPr>
            <p:spPr>
              <a:xfrm flipV="1">
                <a:off x="-755495" y="1244714"/>
                <a:ext cx="9273813" cy="3435939"/>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347" name="组合 346"/>
            <p:cNvGrpSpPr/>
            <p:nvPr/>
          </p:nvGrpSpPr>
          <p:grpSpPr>
            <a:xfrm flipV="1">
              <a:off x="5386247" y="855261"/>
              <a:ext cx="10981469" cy="1764191"/>
              <a:chOff x="2942756" y="2127318"/>
              <a:chExt cx="11559270" cy="1495962"/>
            </a:xfrm>
          </p:grpSpPr>
          <p:sp>
            <p:nvSpPr>
              <p:cNvPr id="348" name="任意多边形: 形状 347"/>
              <p:cNvSpPr/>
              <p:nvPr>
                <p:custDataLst>
                  <p:tags r:id="rId60"/>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9" name="任意多边形: 形状 348"/>
              <p:cNvSpPr/>
              <p:nvPr>
                <p:custDataLst>
                  <p:tags r:id="rId61"/>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0" name="任意多边形: 形状 349"/>
              <p:cNvSpPr/>
              <p:nvPr>
                <p:custDataLst>
                  <p:tags r:id="rId62"/>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1" name="任意多边形: 形状 350"/>
              <p:cNvSpPr/>
              <p:nvPr>
                <p:custDataLst>
                  <p:tags r:id="rId63"/>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2" name="任意多边形: 形状 351"/>
              <p:cNvSpPr/>
              <p:nvPr>
                <p:custDataLst>
                  <p:tags r:id="rId64"/>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3" name="任意多边形: 形状 352"/>
              <p:cNvSpPr/>
              <p:nvPr>
                <p:custDataLst>
                  <p:tags r:id="rId65"/>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4" name="任意多边形: 形状 353"/>
              <p:cNvSpPr/>
              <p:nvPr>
                <p:custDataLst>
                  <p:tags r:id="rId66"/>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5" name="任意多边形: 形状 354"/>
              <p:cNvSpPr/>
              <p:nvPr>
                <p:custDataLst>
                  <p:tags r:id="rId67"/>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6" name="任意多边形: 形状 355"/>
              <p:cNvSpPr/>
              <p:nvPr>
                <p:custDataLst>
                  <p:tags r:id="rId68"/>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7" name="任意多边形: 形状 356"/>
              <p:cNvSpPr/>
              <p:nvPr>
                <p:custDataLst>
                  <p:tags r:id="rId69"/>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8" name="任意多边形: 形状 357"/>
              <p:cNvSpPr/>
              <p:nvPr>
                <p:custDataLst>
                  <p:tags r:id="rId70"/>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9" name="任意多边形: 形状 358"/>
              <p:cNvSpPr/>
              <p:nvPr>
                <p:custDataLst>
                  <p:tags r:id="rId71"/>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60" name="任意多边形: 形状 359"/>
              <p:cNvSpPr/>
              <p:nvPr>
                <p:custDataLst>
                  <p:tags r:id="rId72"/>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61" name="任意多边形: 形状 360"/>
              <p:cNvSpPr/>
              <p:nvPr>
                <p:custDataLst>
                  <p:tags r:id="rId73"/>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62" name="任意多边形: 形状 361"/>
              <p:cNvSpPr/>
              <p:nvPr>
                <p:custDataLst>
                  <p:tags r:id="rId74"/>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34000"/>
                      </a:schemeClr>
                    </a:gs>
                    <a:gs pos="100000">
                      <a:schemeClr val="tx1">
                        <a:lumMod val="50000"/>
                        <a:lumOff val="50000"/>
                        <a:alpha val="0"/>
                      </a:schemeClr>
                    </a:gs>
                    <a:gs pos="60000">
                      <a:schemeClr val="tx1">
                        <a:lumMod val="50000"/>
                        <a:lumOff val="50000"/>
                        <a:alpha val="26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grpSp>
        <p:nvGrpSpPr>
          <p:cNvPr id="182" name="组合 181"/>
          <p:cNvGrpSpPr/>
          <p:nvPr userDrawn="1"/>
        </p:nvGrpSpPr>
        <p:grpSpPr>
          <a:xfrm>
            <a:off x="4351655" y="3028315"/>
            <a:ext cx="1769110" cy="912495"/>
            <a:chOff x="4416216" y="697409"/>
            <a:chExt cx="625017" cy="233108"/>
          </a:xfrm>
        </p:grpSpPr>
        <p:sp>
          <p:nvSpPr>
            <p:cNvPr id="183" name="文本框 182"/>
            <p:cNvSpPr txBox="1"/>
            <p:nvPr>
              <p:custDataLst>
                <p:tags r:id="rId75"/>
              </p:custDataLst>
            </p:nvPr>
          </p:nvSpPr>
          <p:spPr>
            <a:xfrm>
              <a:off x="4416216" y="697409"/>
              <a:ext cx="625017" cy="180792"/>
            </a:xfrm>
            <a:prstGeom prst="rect">
              <a:avLst/>
            </a:prstGeom>
            <a:noFill/>
          </p:spPr>
          <p:txBody>
            <a:bodyPr vert="horz" wrap="square" rtlCol="0">
              <a:spAutoFit/>
            </a:bodyPr>
            <a:lstStyle/>
            <a:p>
              <a:pPr algn="dist"/>
              <a:r>
                <a:rPr lang="zh-CN" altLang="en-US" sz="4000" dirty="0">
                  <a:solidFill>
                    <a:srgbClr val="5FAEAE"/>
                  </a:solidFill>
                  <a:latin typeface="微软雅黑" panose="020B0503020204020204" charset="-122"/>
                  <a:ea typeface="微软雅黑" panose="020B0503020204020204" charset="-122"/>
                  <a:cs typeface="微软雅黑" panose="020B0503020204020204" charset="-122"/>
                </a:rPr>
                <a:t>目录</a:t>
              </a:r>
              <a:endParaRPr lang="zh-CN" altLang="en-US" sz="4000" dirty="0">
                <a:solidFill>
                  <a:srgbClr val="5FAEAE"/>
                </a:solidFill>
                <a:latin typeface="微软雅黑" panose="020B0503020204020204" charset="-122"/>
                <a:ea typeface="微软雅黑" panose="020B0503020204020204" charset="-122"/>
                <a:cs typeface="微软雅黑" panose="020B0503020204020204" charset="-122"/>
              </a:endParaRPr>
            </a:p>
          </p:txBody>
        </p:sp>
        <p:sp>
          <p:nvSpPr>
            <p:cNvPr id="184" name="文本框 183"/>
            <p:cNvSpPr txBox="1"/>
            <p:nvPr>
              <p:custDataLst>
                <p:tags r:id="rId76"/>
              </p:custDataLst>
            </p:nvPr>
          </p:nvSpPr>
          <p:spPr>
            <a:xfrm>
              <a:off x="4429488" y="844051"/>
              <a:ext cx="607644" cy="86466"/>
            </a:xfrm>
            <a:prstGeom prst="rect">
              <a:avLst/>
            </a:prstGeom>
            <a:noFill/>
          </p:spPr>
          <p:txBody>
            <a:bodyPr vert="horz" wrap="square">
              <a:spAutoFit/>
            </a:bodyPr>
            <a:lstStyle/>
            <a:p>
              <a:pPr algn="dist"/>
              <a:r>
                <a:rPr lang="en-US" altLang="zh-CN" sz="16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CONTENTS</a:t>
              </a:r>
              <a:endParaRPr lang="zh-CN" altLang="en-US" sz="1600"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41" name="文本框 40"/>
          <p:cNvSpPr txBox="1"/>
          <p:nvPr userDrawn="1">
            <p:custDataLst>
              <p:tags r:id="rId2"/>
            </p:custDataLst>
          </p:nvPr>
        </p:nvSpPr>
        <p:spPr>
          <a:xfrm>
            <a:off x="776605" y="372745"/>
            <a:ext cx="2119630" cy="461645"/>
          </a:xfrm>
          <a:prstGeom prst="rect">
            <a:avLst/>
          </a:prstGeom>
          <a:noFill/>
        </p:spPr>
        <p:txBody>
          <a:bodyPr wrap="none" rtlCol="0">
            <a:spAutoFit/>
          </a:bodyPr>
          <a:lstStyle/>
          <a:p>
            <a:r>
              <a:rPr lang="en-US" altLang="zh-CN" sz="2400" dirty="0">
                <a:solidFill>
                  <a:srgbClr val="5FAEAE"/>
                </a:solidFill>
                <a:latin typeface="微软雅黑" panose="020B0503020204020204" charset="-122"/>
                <a:ea typeface="微软雅黑" panose="020B0503020204020204" charset="-122"/>
                <a:cs typeface="微软雅黑" panose="020B0503020204020204" charset="-122"/>
              </a:rPr>
              <a:t>YOUR  LOGO</a:t>
            </a:r>
            <a:endParaRPr lang="zh-CN" altLang="en-US" sz="2400" dirty="0">
              <a:solidFill>
                <a:srgbClr val="5FAEAE"/>
              </a:solidFill>
              <a:latin typeface="微软雅黑" panose="020B0503020204020204" charset="-122"/>
              <a:ea typeface="微软雅黑" panose="020B0503020204020204" charset="-122"/>
              <a:cs typeface="微软雅黑" panose="020B0503020204020204" charset="-122"/>
            </a:endParaRPr>
          </a:p>
        </p:txBody>
      </p:sp>
      <p:grpSp>
        <p:nvGrpSpPr>
          <p:cNvPr id="84" name="组合 83"/>
          <p:cNvGrpSpPr/>
          <p:nvPr userDrawn="1"/>
        </p:nvGrpSpPr>
        <p:grpSpPr>
          <a:xfrm>
            <a:off x="-2453175" y="3384662"/>
            <a:ext cx="19702862" cy="2419266"/>
            <a:chOff x="-2453175" y="3384662"/>
            <a:chExt cx="19702862" cy="2419266"/>
          </a:xfrm>
        </p:grpSpPr>
        <p:grpSp>
          <p:nvGrpSpPr>
            <p:cNvPr id="68" name="组合 67"/>
            <p:cNvGrpSpPr/>
            <p:nvPr/>
          </p:nvGrpSpPr>
          <p:grpSpPr>
            <a:xfrm>
              <a:off x="5133725" y="4505807"/>
              <a:ext cx="11559270" cy="1258646"/>
              <a:chOff x="2942756" y="2127318"/>
              <a:chExt cx="11559270" cy="1495962"/>
            </a:xfrm>
          </p:grpSpPr>
          <p:sp>
            <p:nvSpPr>
              <p:cNvPr id="69" name="任意多边形: 形状 68"/>
              <p:cNvSpPr/>
              <p:nvPr>
                <p:custDataLst>
                  <p:tags r:id="rId3"/>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0" name="任意多边形: 形状 69"/>
              <p:cNvSpPr/>
              <p:nvPr>
                <p:custDataLst>
                  <p:tags r:id="rId4"/>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1" name="任意多边形: 形状 70"/>
              <p:cNvSpPr/>
              <p:nvPr>
                <p:custDataLst>
                  <p:tags r:id="rId5"/>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2" name="任意多边形: 形状 71"/>
              <p:cNvSpPr/>
              <p:nvPr>
                <p:custDataLst>
                  <p:tags r:id="rId6"/>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3" name="任意多边形: 形状 72"/>
              <p:cNvSpPr/>
              <p:nvPr>
                <p:custDataLst>
                  <p:tags r:id="rId7"/>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4" name="任意多边形: 形状 73"/>
              <p:cNvSpPr/>
              <p:nvPr>
                <p:custDataLst>
                  <p:tags r:id="rId8"/>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5" name="任意多边形: 形状 74"/>
              <p:cNvSpPr/>
              <p:nvPr>
                <p:custDataLst>
                  <p:tags r:id="rId9"/>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6" name="任意多边形: 形状 75"/>
              <p:cNvSpPr/>
              <p:nvPr>
                <p:custDataLst>
                  <p:tags r:id="rId10"/>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7" name="任意多边形: 形状 76"/>
              <p:cNvSpPr/>
              <p:nvPr>
                <p:custDataLst>
                  <p:tags r:id="rId11"/>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8" name="任意多边形: 形状 77"/>
              <p:cNvSpPr/>
              <p:nvPr>
                <p:custDataLst>
                  <p:tags r:id="rId12"/>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9" name="任意多边形: 形状 78"/>
              <p:cNvSpPr/>
              <p:nvPr>
                <p:custDataLst>
                  <p:tags r:id="rId13"/>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80" name="任意多边形: 形状 79"/>
              <p:cNvSpPr/>
              <p:nvPr>
                <p:custDataLst>
                  <p:tags r:id="rId14"/>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81" name="任意多边形: 形状 80"/>
              <p:cNvSpPr/>
              <p:nvPr>
                <p:custDataLst>
                  <p:tags r:id="rId15"/>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82" name="任意多边形: 形状 81"/>
              <p:cNvSpPr/>
              <p:nvPr>
                <p:custDataLst>
                  <p:tags r:id="rId16"/>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83" name="任意多边形: 形状 82"/>
              <p:cNvSpPr/>
              <p:nvPr>
                <p:custDataLst>
                  <p:tags r:id="rId17"/>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8" name="组合 7"/>
            <p:cNvGrpSpPr/>
            <p:nvPr/>
          </p:nvGrpSpPr>
          <p:grpSpPr>
            <a:xfrm flipH="1" flipV="1">
              <a:off x="-2453175" y="3439743"/>
              <a:ext cx="11559270" cy="1216101"/>
              <a:chOff x="2942756" y="2127318"/>
              <a:chExt cx="11559270" cy="1495962"/>
            </a:xfrm>
          </p:grpSpPr>
          <p:sp>
            <p:nvSpPr>
              <p:cNvPr id="9" name="任意多边形: 形状 2"/>
              <p:cNvSpPr/>
              <p:nvPr>
                <p:custDataLst>
                  <p:tags r:id="rId18"/>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 name="任意多边形: 形状 3"/>
              <p:cNvSpPr/>
              <p:nvPr>
                <p:custDataLst>
                  <p:tags r:id="rId19"/>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 name="任意多边形: 形状 4"/>
              <p:cNvSpPr/>
              <p:nvPr>
                <p:custDataLst>
                  <p:tags r:id="rId20"/>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 name="任意多边形: 形状 5"/>
              <p:cNvSpPr/>
              <p:nvPr>
                <p:custDataLst>
                  <p:tags r:id="rId21"/>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 name="任意多边形: 形状 6"/>
              <p:cNvSpPr/>
              <p:nvPr>
                <p:custDataLst>
                  <p:tags r:id="rId22"/>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 name="任意多边形: 形状 7"/>
              <p:cNvSpPr/>
              <p:nvPr>
                <p:custDataLst>
                  <p:tags r:id="rId23"/>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 name="任意多边形: 形状 8"/>
              <p:cNvSpPr/>
              <p:nvPr>
                <p:custDataLst>
                  <p:tags r:id="rId24"/>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6" name="任意多边形: 形状 9"/>
              <p:cNvSpPr/>
              <p:nvPr>
                <p:custDataLst>
                  <p:tags r:id="rId25"/>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7" name="任意多边形: 形状 10"/>
              <p:cNvSpPr/>
              <p:nvPr>
                <p:custDataLst>
                  <p:tags r:id="rId26"/>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8" name="任意多边形: 形状 11"/>
              <p:cNvSpPr/>
              <p:nvPr>
                <p:custDataLst>
                  <p:tags r:id="rId27"/>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9" name="任意多边形: 形状 12"/>
              <p:cNvSpPr/>
              <p:nvPr>
                <p:custDataLst>
                  <p:tags r:id="rId28"/>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0" name="任意多边形: 形状 13"/>
              <p:cNvSpPr/>
              <p:nvPr>
                <p:custDataLst>
                  <p:tags r:id="rId29"/>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1" name="任意多边形: 形状 14"/>
              <p:cNvSpPr/>
              <p:nvPr>
                <p:custDataLst>
                  <p:tags r:id="rId30"/>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2" name="任意多边形: 形状 15"/>
              <p:cNvSpPr/>
              <p:nvPr>
                <p:custDataLst>
                  <p:tags r:id="rId31"/>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3" name="任意多边形: 形状 16"/>
              <p:cNvSpPr/>
              <p:nvPr>
                <p:custDataLst>
                  <p:tags r:id="rId32"/>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chemeClr val="tx1">
                        <a:lumMod val="50000"/>
                        <a:lumOff val="50000"/>
                        <a:alpha val="28000"/>
                      </a:schemeClr>
                    </a:gs>
                    <a:gs pos="100000">
                      <a:schemeClr val="tx1">
                        <a:lumMod val="50000"/>
                        <a:lumOff val="50000"/>
                        <a:alpha val="0"/>
                      </a:schemeClr>
                    </a:gs>
                    <a:gs pos="60000">
                      <a:schemeClr val="tx1">
                        <a:lumMod val="50000"/>
                        <a:lumOff val="50000"/>
                        <a:alpha val="38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24" name="组合 23"/>
            <p:cNvGrpSpPr/>
            <p:nvPr/>
          </p:nvGrpSpPr>
          <p:grpSpPr>
            <a:xfrm flipH="1" flipV="1">
              <a:off x="-2372852" y="3384662"/>
              <a:ext cx="11559270" cy="1495962"/>
              <a:chOff x="2942756" y="2127318"/>
              <a:chExt cx="11559270" cy="1495962"/>
            </a:xfrm>
          </p:grpSpPr>
          <p:sp>
            <p:nvSpPr>
              <p:cNvPr id="25" name="任意多边形: 形状 18"/>
              <p:cNvSpPr/>
              <p:nvPr>
                <p:custDataLst>
                  <p:tags r:id="rId33"/>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6" name="任意多边形: 形状 19"/>
              <p:cNvSpPr/>
              <p:nvPr>
                <p:custDataLst>
                  <p:tags r:id="rId34"/>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7" name="任意多边形: 形状 20"/>
              <p:cNvSpPr/>
              <p:nvPr>
                <p:custDataLst>
                  <p:tags r:id="rId35"/>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8" name="任意多边形: 形状 21"/>
              <p:cNvSpPr/>
              <p:nvPr>
                <p:custDataLst>
                  <p:tags r:id="rId36"/>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29" name="任意多边形: 形状 22"/>
              <p:cNvSpPr/>
              <p:nvPr>
                <p:custDataLst>
                  <p:tags r:id="rId37"/>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0" name="任意多边形: 形状 23"/>
              <p:cNvSpPr/>
              <p:nvPr>
                <p:custDataLst>
                  <p:tags r:id="rId38"/>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1" name="任意多边形: 形状 24"/>
              <p:cNvSpPr/>
              <p:nvPr>
                <p:custDataLst>
                  <p:tags r:id="rId39"/>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2" name="任意多边形: 形状 25"/>
              <p:cNvSpPr/>
              <p:nvPr>
                <p:custDataLst>
                  <p:tags r:id="rId40"/>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3" name="任意多边形: 形状 26"/>
              <p:cNvSpPr/>
              <p:nvPr>
                <p:custDataLst>
                  <p:tags r:id="rId41"/>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4" name="任意多边形: 形状 27"/>
              <p:cNvSpPr/>
              <p:nvPr>
                <p:custDataLst>
                  <p:tags r:id="rId42"/>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5" name="任意多边形: 形状 28"/>
              <p:cNvSpPr/>
              <p:nvPr>
                <p:custDataLst>
                  <p:tags r:id="rId43"/>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6" name="任意多边形: 形状 29"/>
              <p:cNvSpPr/>
              <p:nvPr>
                <p:custDataLst>
                  <p:tags r:id="rId44"/>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7" name="任意多边形: 形状 30"/>
              <p:cNvSpPr/>
              <p:nvPr>
                <p:custDataLst>
                  <p:tags r:id="rId45"/>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8" name="任意多边形: 形状 31"/>
              <p:cNvSpPr/>
              <p:nvPr>
                <p:custDataLst>
                  <p:tags r:id="rId46"/>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39" name="任意多边形: 形状 32"/>
              <p:cNvSpPr/>
              <p:nvPr>
                <p:custDataLst>
                  <p:tags r:id="rId47"/>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52" name="组合 51"/>
            <p:cNvGrpSpPr/>
            <p:nvPr/>
          </p:nvGrpSpPr>
          <p:grpSpPr>
            <a:xfrm>
              <a:off x="5690417" y="4307966"/>
              <a:ext cx="11559270" cy="1495962"/>
              <a:chOff x="2942756" y="2127318"/>
              <a:chExt cx="11559270" cy="1495962"/>
            </a:xfrm>
          </p:grpSpPr>
          <p:sp>
            <p:nvSpPr>
              <p:cNvPr id="53" name="任意多边形: 形状 52"/>
              <p:cNvSpPr/>
              <p:nvPr>
                <p:custDataLst>
                  <p:tags r:id="rId48"/>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4" name="任意多边形: 形状 53"/>
              <p:cNvSpPr/>
              <p:nvPr>
                <p:custDataLst>
                  <p:tags r:id="rId49"/>
                </p:custDataLst>
              </p:nvPr>
            </p:nvSpPr>
            <p:spPr>
              <a:xfrm flipH="1" flipV="1">
                <a:off x="3116912" y="2135219"/>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5" name="任意多边形: 形状 54"/>
              <p:cNvSpPr/>
              <p:nvPr>
                <p:custDataLst>
                  <p:tags r:id="rId50"/>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6" name="任意多边形: 形状 55"/>
              <p:cNvSpPr/>
              <p:nvPr>
                <p:custDataLst>
                  <p:tags r:id="rId51"/>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7" name="任意多边形: 形状 56"/>
              <p:cNvSpPr/>
              <p:nvPr>
                <p:custDataLst>
                  <p:tags r:id="rId52"/>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8" name="任意多边形: 形状 57"/>
              <p:cNvSpPr/>
              <p:nvPr>
                <p:custDataLst>
                  <p:tags r:id="rId53"/>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59" name="任意多边形: 形状 58"/>
              <p:cNvSpPr/>
              <p:nvPr>
                <p:custDataLst>
                  <p:tags r:id="rId54"/>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0" name="任意多边形: 形状 59"/>
              <p:cNvSpPr/>
              <p:nvPr>
                <p:custDataLst>
                  <p:tags r:id="rId55"/>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1" name="任意多边形: 形状 60"/>
              <p:cNvSpPr/>
              <p:nvPr>
                <p:custDataLst>
                  <p:tags r:id="rId56"/>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2" name="任意多边形: 形状 61"/>
              <p:cNvSpPr/>
              <p:nvPr>
                <p:custDataLst>
                  <p:tags r:id="rId57"/>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3" name="任意多边形: 形状 62"/>
              <p:cNvSpPr/>
              <p:nvPr>
                <p:custDataLst>
                  <p:tags r:id="rId58"/>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4" name="任意多边形: 形状 63"/>
              <p:cNvSpPr/>
              <p:nvPr>
                <p:custDataLst>
                  <p:tags r:id="rId59"/>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5" name="任意多边形: 形状 64"/>
              <p:cNvSpPr/>
              <p:nvPr>
                <p:custDataLst>
                  <p:tags r:id="rId60"/>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6" name="任意多边形: 形状 65"/>
              <p:cNvSpPr/>
              <p:nvPr>
                <p:custDataLst>
                  <p:tags r:id="rId61"/>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67" name="任意多边形: 形状 66"/>
              <p:cNvSpPr/>
              <p:nvPr>
                <p:custDataLst>
                  <p:tags r:id="rId62"/>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gs>
                    <a:gs pos="100000">
                      <a:srgbClr val="5FAEAE">
                        <a:alpha val="0"/>
                      </a:srgbClr>
                    </a:gs>
                    <a:gs pos="60000">
                      <a:srgbClr val="5FAEAE"/>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sp>
        <p:nvSpPr>
          <p:cNvPr id="47" name="文本框 46"/>
          <p:cNvSpPr txBox="1"/>
          <p:nvPr userDrawn="1">
            <p:custDataLst>
              <p:tags r:id="rId63"/>
            </p:custDataLst>
          </p:nvPr>
        </p:nvSpPr>
        <p:spPr>
          <a:xfrm>
            <a:off x="2058035" y="1873885"/>
            <a:ext cx="8075930" cy="1972310"/>
          </a:xfrm>
          <a:prstGeom prst="rect">
            <a:avLst/>
          </a:prstGeom>
          <a:noFill/>
        </p:spPr>
        <p:txBody>
          <a:bodyPr wrap="square" rtlCol="0" anchor="ctr" anchorCtr="0">
            <a:noAutofit/>
          </a:bodyPr>
          <a:lstStyle/>
          <a:p>
            <a:pPr algn="ctr"/>
            <a:r>
              <a:rPr lang="zh-CN" altLang="en-US" sz="4400">
                <a:latin typeface="微软雅黑" panose="020B0503020204020204" charset="-122"/>
                <a:ea typeface="微软雅黑" panose="020B0503020204020204" charset="-122"/>
              </a:rPr>
              <a:t>章节标题</a:t>
            </a:r>
            <a:endParaRPr lang="zh-CN" altLang="en-US" sz="44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121" name="组合 120"/>
          <p:cNvGrpSpPr/>
          <p:nvPr userDrawn="1"/>
        </p:nvGrpSpPr>
        <p:grpSpPr>
          <a:xfrm flipH="1">
            <a:off x="-3968390" y="89439"/>
            <a:ext cx="8278597" cy="800219"/>
            <a:chOff x="2942756" y="2127318"/>
            <a:chExt cx="11559270" cy="1495962"/>
          </a:xfrm>
        </p:grpSpPr>
        <p:sp>
          <p:nvSpPr>
            <p:cNvPr id="122" name="任意多边形: 形状 121"/>
            <p:cNvSpPr/>
            <p:nvPr>
              <p:custDataLst>
                <p:tags r:id="rId2"/>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3" name="任意多边形: 形状 122"/>
            <p:cNvSpPr/>
            <p:nvPr>
              <p:custDataLst>
                <p:tags r:id="rId3"/>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4" name="任意多边形: 形状 123"/>
            <p:cNvSpPr/>
            <p:nvPr>
              <p:custDataLst>
                <p:tags r:id="rId4"/>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5" name="任意多边形: 形状 124"/>
            <p:cNvSpPr/>
            <p:nvPr>
              <p:custDataLst>
                <p:tags r:id="rId5"/>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6" name="任意多边形: 形状 125"/>
            <p:cNvSpPr/>
            <p:nvPr>
              <p:custDataLst>
                <p:tags r:id="rId6"/>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7" name="任意多边形: 形状 126"/>
            <p:cNvSpPr/>
            <p:nvPr>
              <p:custDataLst>
                <p:tags r:id="rId7"/>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8" name="任意多边形: 形状 127"/>
            <p:cNvSpPr/>
            <p:nvPr>
              <p:custDataLst>
                <p:tags r:id="rId8"/>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9" name="任意多边形: 形状 128"/>
            <p:cNvSpPr/>
            <p:nvPr>
              <p:custDataLst>
                <p:tags r:id="rId9"/>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0" name="任意多边形: 形状 129"/>
            <p:cNvSpPr/>
            <p:nvPr>
              <p:custDataLst>
                <p:tags r:id="rId10"/>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1" name="任意多边形: 形状 130"/>
            <p:cNvSpPr/>
            <p:nvPr>
              <p:custDataLst>
                <p:tags r:id="rId11"/>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2" name="任意多边形: 形状 131"/>
            <p:cNvSpPr/>
            <p:nvPr>
              <p:custDataLst>
                <p:tags r:id="rId12"/>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3" name="任意多边形: 形状 132"/>
            <p:cNvSpPr/>
            <p:nvPr>
              <p:custDataLst>
                <p:tags r:id="rId13"/>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4" name="任意多边形: 形状 133"/>
            <p:cNvSpPr/>
            <p:nvPr>
              <p:custDataLst>
                <p:tags r:id="rId14"/>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5" name="任意多边形: 形状 134"/>
            <p:cNvSpPr/>
            <p:nvPr>
              <p:custDataLst>
                <p:tags r:id="rId15"/>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6" name="任意多边形: 形状 135"/>
            <p:cNvSpPr/>
            <p:nvPr>
              <p:custDataLst>
                <p:tags r:id="rId16"/>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137" name="组合 136"/>
          <p:cNvGrpSpPr/>
          <p:nvPr userDrawn="1"/>
        </p:nvGrpSpPr>
        <p:grpSpPr>
          <a:xfrm flipV="1">
            <a:off x="6644536" y="5655481"/>
            <a:ext cx="8278597" cy="1077218"/>
            <a:chOff x="2942756" y="2127318"/>
            <a:chExt cx="11559270" cy="1495962"/>
          </a:xfrm>
        </p:grpSpPr>
        <p:sp>
          <p:nvSpPr>
            <p:cNvPr id="138" name="任意多边形: 形状 137"/>
            <p:cNvSpPr/>
            <p:nvPr>
              <p:custDataLst>
                <p:tags r:id="rId17"/>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9" name="任意多边形: 形状 138"/>
            <p:cNvSpPr/>
            <p:nvPr>
              <p:custDataLst>
                <p:tags r:id="rId18"/>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0" name="任意多边形: 形状 139"/>
            <p:cNvSpPr/>
            <p:nvPr>
              <p:custDataLst>
                <p:tags r:id="rId19"/>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1" name="任意多边形: 形状 140"/>
            <p:cNvSpPr/>
            <p:nvPr>
              <p:custDataLst>
                <p:tags r:id="rId20"/>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2" name="任意多边形: 形状 141"/>
            <p:cNvSpPr/>
            <p:nvPr>
              <p:custDataLst>
                <p:tags r:id="rId21"/>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3" name="任意多边形: 形状 142"/>
            <p:cNvSpPr/>
            <p:nvPr>
              <p:custDataLst>
                <p:tags r:id="rId22"/>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4" name="任意多边形: 形状 143"/>
            <p:cNvSpPr/>
            <p:nvPr>
              <p:custDataLst>
                <p:tags r:id="rId23"/>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5" name="任意多边形: 形状 144"/>
            <p:cNvSpPr/>
            <p:nvPr>
              <p:custDataLst>
                <p:tags r:id="rId24"/>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6" name="任意多边形: 形状 145"/>
            <p:cNvSpPr/>
            <p:nvPr>
              <p:custDataLst>
                <p:tags r:id="rId25"/>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7" name="任意多边形: 形状 146"/>
            <p:cNvSpPr/>
            <p:nvPr>
              <p:custDataLst>
                <p:tags r:id="rId26"/>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8" name="任意多边形: 形状 147"/>
            <p:cNvSpPr/>
            <p:nvPr>
              <p:custDataLst>
                <p:tags r:id="rId27"/>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9" name="任意多边形: 形状 148"/>
            <p:cNvSpPr/>
            <p:nvPr>
              <p:custDataLst>
                <p:tags r:id="rId28"/>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0" name="任意多边形: 形状 149"/>
            <p:cNvSpPr/>
            <p:nvPr>
              <p:custDataLst>
                <p:tags r:id="rId29"/>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1" name="任意多边形: 形状 150"/>
            <p:cNvSpPr/>
            <p:nvPr>
              <p:custDataLst>
                <p:tags r:id="rId30"/>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2" name="任意多边形: 形状 151"/>
            <p:cNvSpPr/>
            <p:nvPr>
              <p:custDataLst>
                <p:tags r:id="rId31"/>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7376795" y="1027430"/>
            <a:ext cx="4124325" cy="5495925"/>
          </a:xfrm>
          <a:prstGeom prst="rect">
            <a:avLst/>
          </a:prstGeom>
        </p:spPr>
      </p:pic>
      <p:grpSp>
        <p:nvGrpSpPr>
          <p:cNvPr id="121" name="组合 120"/>
          <p:cNvGrpSpPr/>
          <p:nvPr userDrawn="1"/>
        </p:nvGrpSpPr>
        <p:grpSpPr>
          <a:xfrm flipH="1">
            <a:off x="-3968390" y="89439"/>
            <a:ext cx="8278597" cy="800219"/>
            <a:chOff x="2942756" y="2127318"/>
            <a:chExt cx="11559270" cy="1495962"/>
          </a:xfrm>
        </p:grpSpPr>
        <p:sp>
          <p:nvSpPr>
            <p:cNvPr id="122" name="任意多边形: 形状 121"/>
            <p:cNvSpPr/>
            <p:nvPr>
              <p:custDataLst>
                <p:tags r:id="rId4"/>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3" name="任意多边形: 形状 122"/>
            <p:cNvSpPr/>
            <p:nvPr>
              <p:custDataLst>
                <p:tags r:id="rId5"/>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4" name="任意多边形: 形状 123"/>
            <p:cNvSpPr/>
            <p:nvPr>
              <p:custDataLst>
                <p:tags r:id="rId6"/>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5" name="任意多边形: 形状 124"/>
            <p:cNvSpPr/>
            <p:nvPr>
              <p:custDataLst>
                <p:tags r:id="rId7"/>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6" name="任意多边形: 形状 125"/>
            <p:cNvSpPr/>
            <p:nvPr>
              <p:custDataLst>
                <p:tags r:id="rId8"/>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7" name="任意多边形: 形状 126"/>
            <p:cNvSpPr/>
            <p:nvPr>
              <p:custDataLst>
                <p:tags r:id="rId9"/>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8" name="任意多边形: 形状 127"/>
            <p:cNvSpPr/>
            <p:nvPr>
              <p:custDataLst>
                <p:tags r:id="rId10"/>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29" name="任意多边形: 形状 128"/>
            <p:cNvSpPr/>
            <p:nvPr>
              <p:custDataLst>
                <p:tags r:id="rId11"/>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0" name="任意多边形: 形状 129"/>
            <p:cNvSpPr/>
            <p:nvPr>
              <p:custDataLst>
                <p:tags r:id="rId12"/>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1" name="任意多边形: 形状 130"/>
            <p:cNvSpPr/>
            <p:nvPr>
              <p:custDataLst>
                <p:tags r:id="rId13"/>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2" name="任意多边形: 形状 131"/>
            <p:cNvSpPr/>
            <p:nvPr>
              <p:custDataLst>
                <p:tags r:id="rId14"/>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3" name="任意多边形: 形状 132"/>
            <p:cNvSpPr/>
            <p:nvPr>
              <p:custDataLst>
                <p:tags r:id="rId15"/>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4" name="任意多边形: 形状 133"/>
            <p:cNvSpPr/>
            <p:nvPr>
              <p:custDataLst>
                <p:tags r:id="rId16"/>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5" name="任意多边形: 形状 134"/>
            <p:cNvSpPr/>
            <p:nvPr>
              <p:custDataLst>
                <p:tags r:id="rId17"/>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6" name="任意多边形: 形状 135"/>
            <p:cNvSpPr/>
            <p:nvPr>
              <p:custDataLst>
                <p:tags r:id="rId18"/>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grpSp>
        <p:nvGrpSpPr>
          <p:cNvPr id="137" name="组合 136"/>
          <p:cNvGrpSpPr/>
          <p:nvPr userDrawn="1"/>
        </p:nvGrpSpPr>
        <p:grpSpPr>
          <a:xfrm flipV="1">
            <a:off x="6644536" y="5655481"/>
            <a:ext cx="8278597" cy="1077218"/>
            <a:chOff x="2942756" y="2127318"/>
            <a:chExt cx="11559270" cy="1495962"/>
          </a:xfrm>
        </p:grpSpPr>
        <p:sp>
          <p:nvSpPr>
            <p:cNvPr id="138" name="任意多边形: 形状 137"/>
            <p:cNvSpPr/>
            <p:nvPr>
              <p:custDataLst>
                <p:tags r:id="rId19"/>
              </p:custDataLst>
            </p:nvPr>
          </p:nvSpPr>
          <p:spPr>
            <a:xfrm flipH="1" flipV="1">
              <a:off x="2942756" y="212731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9" name="任意多边形: 形状 138"/>
            <p:cNvSpPr/>
            <p:nvPr>
              <p:custDataLst>
                <p:tags r:id="rId20"/>
              </p:custDataLst>
            </p:nvPr>
          </p:nvSpPr>
          <p:spPr>
            <a:xfrm flipH="1" flipV="1">
              <a:off x="3116912" y="2135219"/>
              <a:ext cx="9273813" cy="1397755"/>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0" name="任意多边形: 形状 139"/>
            <p:cNvSpPr/>
            <p:nvPr>
              <p:custDataLst>
                <p:tags r:id="rId21"/>
              </p:custDataLst>
            </p:nvPr>
          </p:nvSpPr>
          <p:spPr>
            <a:xfrm flipH="1" flipV="1">
              <a:off x="3291068" y="2143120"/>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1" name="任意多边形: 形状 140"/>
            <p:cNvSpPr/>
            <p:nvPr>
              <p:custDataLst>
                <p:tags r:id="rId22"/>
              </p:custDataLst>
            </p:nvPr>
          </p:nvSpPr>
          <p:spPr>
            <a:xfrm flipH="1" flipV="1">
              <a:off x="3465224" y="215102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2" name="任意多边形: 形状 141"/>
            <p:cNvSpPr/>
            <p:nvPr>
              <p:custDataLst>
                <p:tags r:id="rId23"/>
              </p:custDataLst>
            </p:nvPr>
          </p:nvSpPr>
          <p:spPr>
            <a:xfrm flipH="1" flipV="1">
              <a:off x="3639380" y="215892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3" name="任意多边形: 形状 142"/>
            <p:cNvSpPr/>
            <p:nvPr>
              <p:custDataLst>
                <p:tags r:id="rId24"/>
              </p:custDataLst>
            </p:nvPr>
          </p:nvSpPr>
          <p:spPr>
            <a:xfrm flipH="1" flipV="1">
              <a:off x="3813537" y="2166823"/>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4" name="任意多边形: 形状 143"/>
            <p:cNvSpPr/>
            <p:nvPr>
              <p:custDataLst>
                <p:tags r:id="rId25"/>
              </p:custDataLst>
            </p:nvPr>
          </p:nvSpPr>
          <p:spPr>
            <a:xfrm flipH="1" flipV="1">
              <a:off x="398769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5" name="任意多边形: 形状 144"/>
            <p:cNvSpPr/>
            <p:nvPr>
              <p:custDataLst>
                <p:tags r:id="rId26"/>
              </p:custDataLst>
            </p:nvPr>
          </p:nvSpPr>
          <p:spPr>
            <a:xfrm flipH="1" flipV="1">
              <a:off x="414275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6" name="任意多边形: 形状 145"/>
            <p:cNvSpPr/>
            <p:nvPr>
              <p:custDataLst>
                <p:tags r:id="rId27"/>
              </p:custDataLst>
            </p:nvPr>
          </p:nvSpPr>
          <p:spPr>
            <a:xfrm flipH="1" flipV="1">
              <a:off x="429782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7" name="任意多边形: 形状 146"/>
            <p:cNvSpPr/>
            <p:nvPr>
              <p:custDataLst>
                <p:tags r:id="rId28"/>
              </p:custDataLst>
            </p:nvPr>
          </p:nvSpPr>
          <p:spPr>
            <a:xfrm flipH="1" flipV="1">
              <a:off x="4452888"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8" name="任意多边形: 形状 147"/>
            <p:cNvSpPr/>
            <p:nvPr>
              <p:custDataLst>
                <p:tags r:id="rId29"/>
              </p:custDataLst>
            </p:nvPr>
          </p:nvSpPr>
          <p:spPr>
            <a:xfrm flipH="1" flipV="1">
              <a:off x="4607953" y="2174724"/>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49" name="任意多边形: 形状 148"/>
            <p:cNvSpPr/>
            <p:nvPr>
              <p:custDataLst>
                <p:tags r:id="rId30"/>
              </p:custDataLst>
            </p:nvPr>
          </p:nvSpPr>
          <p:spPr>
            <a:xfrm flipH="1" flipV="1">
              <a:off x="4763018" y="2183191"/>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0" name="任意多边形: 形状 149"/>
            <p:cNvSpPr/>
            <p:nvPr>
              <p:custDataLst>
                <p:tags r:id="rId31"/>
              </p:custDataLst>
            </p:nvPr>
          </p:nvSpPr>
          <p:spPr>
            <a:xfrm flipH="1" flipV="1">
              <a:off x="4918083" y="2191658"/>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1" name="任意多边形: 形状 150"/>
            <p:cNvSpPr/>
            <p:nvPr>
              <p:custDataLst>
                <p:tags r:id="rId32"/>
              </p:custDataLst>
            </p:nvPr>
          </p:nvSpPr>
          <p:spPr>
            <a:xfrm flipH="1" flipV="1">
              <a:off x="5073148" y="2208592"/>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52" name="任意多边形: 形状 151"/>
            <p:cNvSpPr/>
            <p:nvPr>
              <p:custDataLst>
                <p:tags r:id="rId33"/>
              </p:custDataLst>
            </p:nvPr>
          </p:nvSpPr>
          <p:spPr>
            <a:xfrm flipH="1" flipV="1">
              <a:off x="5228213" y="2225526"/>
              <a:ext cx="9273813" cy="1397754"/>
            </a:xfrm>
            <a:custGeom>
              <a:avLst/>
              <a:gdLst>
                <a:gd name="connsiteX0" fmla="*/ 0 w 7988300"/>
                <a:gd name="connsiteY0" fmla="*/ 804270 h 1760787"/>
                <a:gd name="connsiteX1" fmla="*/ 1193800 w 7988300"/>
                <a:gd name="connsiteY1" fmla="*/ 29570 h 1760787"/>
                <a:gd name="connsiteX2" fmla="*/ 4381500 w 7988300"/>
                <a:gd name="connsiteY2" fmla="*/ 1718670 h 1760787"/>
                <a:gd name="connsiteX3" fmla="*/ 7988300 w 7988300"/>
                <a:gd name="connsiteY3" fmla="*/ 1083670 h 1760787"/>
                <a:gd name="connsiteX0-1" fmla="*/ 0 w 7988300"/>
                <a:gd name="connsiteY0-2" fmla="*/ 732213 h 1688730"/>
                <a:gd name="connsiteX1-3" fmla="*/ 1955800 w 7988300"/>
                <a:gd name="connsiteY1-4" fmla="*/ 33713 h 1688730"/>
                <a:gd name="connsiteX2-5" fmla="*/ 4381500 w 7988300"/>
                <a:gd name="connsiteY2-6" fmla="*/ 1646613 h 1688730"/>
                <a:gd name="connsiteX3-7" fmla="*/ 7988300 w 7988300"/>
                <a:gd name="connsiteY3-8" fmla="*/ 1011613 h 1688730"/>
                <a:gd name="connsiteX0-9" fmla="*/ 0 w 7988300"/>
                <a:gd name="connsiteY0-10" fmla="*/ 705537 h 1662054"/>
                <a:gd name="connsiteX1-11" fmla="*/ 1955800 w 7988300"/>
                <a:gd name="connsiteY1-12" fmla="*/ 7037 h 1662054"/>
                <a:gd name="connsiteX2-13" fmla="*/ 4381500 w 7988300"/>
                <a:gd name="connsiteY2-14" fmla="*/ 1619937 h 1662054"/>
                <a:gd name="connsiteX3-15" fmla="*/ 7988300 w 7988300"/>
                <a:gd name="connsiteY3-16" fmla="*/ 984937 h 1662054"/>
                <a:gd name="connsiteX0-17" fmla="*/ 0 w 7988300"/>
                <a:gd name="connsiteY0-18" fmla="*/ 698966 h 1655483"/>
                <a:gd name="connsiteX1-19" fmla="*/ 1955800 w 7988300"/>
                <a:gd name="connsiteY1-20" fmla="*/ 466 h 1655483"/>
                <a:gd name="connsiteX2-21" fmla="*/ 4381500 w 7988300"/>
                <a:gd name="connsiteY2-22" fmla="*/ 1613366 h 1655483"/>
                <a:gd name="connsiteX3-23" fmla="*/ 7988300 w 7988300"/>
                <a:gd name="connsiteY3-24" fmla="*/ 978366 h 1655483"/>
                <a:gd name="connsiteX0-25" fmla="*/ 0 w 7988300"/>
                <a:gd name="connsiteY0-26" fmla="*/ 698891 h 1655408"/>
                <a:gd name="connsiteX1-27" fmla="*/ 1955800 w 7988300"/>
                <a:gd name="connsiteY1-28" fmla="*/ 391 h 1655408"/>
                <a:gd name="connsiteX2-29" fmla="*/ 4381500 w 7988300"/>
                <a:gd name="connsiteY2-30" fmla="*/ 1613291 h 1655408"/>
                <a:gd name="connsiteX3-31" fmla="*/ 7988300 w 7988300"/>
                <a:gd name="connsiteY3-32" fmla="*/ 978291 h 1655408"/>
                <a:gd name="connsiteX0-33" fmla="*/ 0 w 7988300"/>
                <a:gd name="connsiteY0-34" fmla="*/ 698891 h 1638729"/>
                <a:gd name="connsiteX1-35" fmla="*/ 1955800 w 7988300"/>
                <a:gd name="connsiteY1-36" fmla="*/ 391 h 1638729"/>
                <a:gd name="connsiteX2-37" fmla="*/ 4381500 w 7988300"/>
                <a:gd name="connsiteY2-38" fmla="*/ 1613291 h 1638729"/>
                <a:gd name="connsiteX3-39" fmla="*/ 7988300 w 7988300"/>
                <a:gd name="connsiteY3-40" fmla="*/ 978291 h 1638729"/>
                <a:gd name="connsiteX0-41" fmla="*/ 0 w 7988300"/>
                <a:gd name="connsiteY0-42" fmla="*/ 648167 h 1597518"/>
                <a:gd name="connsiteX1-43" fmla="*/ 1955800 w 7988300"/>
                <a:gd name="connsiteY1-44" fmla="*/ 467 h 1597518"/>
                <a:gd name="connsiteX2-45" fmla="*/ 4381500 w 7988300"/>
                <a:gd name="connsiteY2-46" fmla="*/ 1562567 h 1597518"/>
                <a:gd name="connsiteX3-47" fmla="*/ 7988300 w 7988300"/>
                <a:gd name="connsiteY3-48" fmla="*/ 927567 h 1597518"/>
                <a:gd name="connsiteX0-49" fmla="*/ 0 w 7988300"/>
                <a:gd name="connsiteY0-50" fmla="*/ 689405 h 1771214"/>
                <a:gd name="connsiteX1-51" fmla="*/ 1955800 w 7988300"/>
                <a:gd name="connsiteY1-52" fmla="*/ 41705 h 1771214"/>
                <a:gd name="connsiteX2-53" fmla="*/ 5308600 w 7988300"/>
                <a:gd name="connsiteY2-54" fmla="*/ 1743505 h 1771214"/>
                <a:gd name="connsiteX3-55" fmla="*/ 7988300 w 7988300"/>
                <a:gd name="connsiteY3-56" fmla="*/ 968805 h 1771214"/>
                <a:gd name="connsiteX0-57" fmla="*/ 0 w 7988300"/>
                <a:gd name="connsiteY0-58" fmla="*/ 693800 h 1848962"/>
                <a:gd name="connsiteX1-59" fmla="*/ 1955800 w 7988300"/>
                <a:gd name="connsiteY1-60" fmla="*/ 46100 h 1848962"/>
                <a:gd name="connsiteX2-61" fmla="*/ 5549900 w 7988300"/>
                <a:gd name="connsiteY2-62" fmla="*/ 1824100 h 1848962"/>
                <a:gd name="connsiteX3-63" fmla="*/ 7988300 w 7988300"/>
                <a:gd name="connsiteY3-64" fmla="*/ 973200 h 1848962"/>
                <a:gd name="connsiteX0-65" fmla="*/ 0 w 7988300"/>
                <a:gd name="connsiteY0-66" fmla="*/ 689406 h 1771215"/>
                <a:gd name="connsiteX1-67" fmla="*/ 1955800 w 7988300"/>
                <a:gd name="connsiteY1-68" fmla="*/ 41706 h 1771215"/>
                <a:gd name="connsiteX2-69" fmla="*/ 5626100 w 7988300"/>
                <a:gd name="connsiteY2-70" fmla="*/ 1743506 h 1771215"/>
                <a:gd name="connsiteX3-71" fmla="*/ 7988300 w 7988300"/>
                <a:gd name="connsiteY3-72" fmla="*/ 968806 h 1771215"/>
                <a:gd name="connsiteX0-73" fmla="*/ 0 w 7988300"/>
                <a:gd name="connsiteY0-74" fmla="*/ 689406 h 1764574"/>
                <a:gd name="connsiteX1-75" fmla="*/ 1955800 w 7988300"/>
                <a:gd name="connsiteY1-76" fmla="*/ 41706 h 1764574"/>
                <a:gd name="connsiteX2-77" fmla="*/ 5626100 w 7988300"/>
                <a:gd name="connsiteY2-78" fmla="*/ 1743506 h 1764574"/>
                <a:gd name="connsiteX3-79" fmla="*/ 7988300 w 7988300"/>
                <a:gd name="connsiteY3-80" fmla="*/ 968806 h 1764574"/>
                <a:gd name="connsiteX0-81" fmla="*/ 0 w 7988300"/>
                <a:gd name="connsiteY0-82" fmla="*/ 689406 h 1764574"/>
                <a:gd name="connsiteX1-83" fmla="*/ 1955800 w 7988300"/>
                <a:gd name="connsiteY1-84" fmla="*/ 41706 h 1764574"/>
                <a:gd name="connsiteX2-85" fmla="*/ 5892800 w 7988300"/>
                <a:gd name="connsiteY2-86" fmla="*/ 1743506 h 1764574"/>
                <a:gd name="connsiteX3-87" fmla="*/ 7988300 w 7988300"/>
                <a:gd name="connsiteY3-88" fmla="*/ 968806 h 1764574"/>
                <a:gd name="connsiteX0-89" fmla="*/ 0 w 7988300"/>
                <a:gd name="connsiteY0-90" fmla="*/ 689406 h 1743765"/>
                <a:gd name="connsiteX1-91" fmla="*/ 1955800 w 7988300"/>
                <a:gd name="connsiteY1-92" fmla="*/ 41706 h 1743765"/>
                <a:gd name="connsiteX2-93" fmla="*/ 5892800 w 7988300"/>
                <a:gd name="connsiteY2-94" fmla="*/ 1743506 h 1743765"/>
                <a:gd name="connsiteX3-95" fmla="*/ 7988300 w 7988300"/>
                <a:gd name="connsiteY3-96" fmla="*/ 968806 h 1743765"/>
                <a:gd name="connsiteX0-97" fmla="*/ 0 w 7988300"/>
                <a:gd name="connsiteY0-98" fmla="*/ 692326 h 1797478"/>
                <a:gd name="connsiteX1-99" fmla="*/ 1955800 w 7988300"/>
                <a:gd name="connsiteY1-100" fmla="*/ 44626 h 1797478"/>
                <a:gd name="connsiteX2-101" fmla="*/ 5918200 w 7988300"/>
                <a:gd name="connsiteY2-102" fmla="*/ 1797226 h 1797478"/>
                <a:gd name="connsiteX3-103" fmla="*/ 7988300 w 7988300"/>
                <a:gd name="connsiteY3-104" fmla="*/ 971726 h 1797478"/>
                <a:gd name="connsiteX0-105" fmla="*/ 0 w 7988300"/>
                <a:gd name="connsiteY0-106" fmla="*/ 692326 h 1797478"/>
                <a:gd name="connsiteX1-107" fmla="*/ 1955800 w 7988300"/>
                <a:gd name="connsiteY1-108" fmla="*/ 44626 h 1797478"/>
                <a:gd name="connsiteX2-109" fmla="*/ 5473700 w 7988300"/>
                <a:gd name="connsiteY2-110" fmla="*/ 1797226 h 1797478"/>
                <a:gd name="connsiteX3-111" fmla="*/ 7988300 w 7988300"/>
                <a:gd name="connsiteY3-112" fmla="*/ 971726 h 1797478"/>
                <a:gd name="connsiteX0-113" fmla="*/ 0 w 7988300"/>
                <a:gd name="connsiteY0-114" fmla="*/ 692326 h 1797231"/>
                <a:gd name="connsiteX1-115" fmla="*/ 1955800 w 7988300"/>
                <a:gd name="connsiteY1-116" fmla="*/ 44626 h 1797231"/>
                <a:gd name="connsiteX2-117" fmla="*/ 5473700 w 7988300"/>
                <a:gd name="connsiteY2-118" fmla="*/ 1797226 h 1797231"/>
                <a:gd name="connsiteX3-119" fmla="*/ 7988300 w 7988300"/>
                <a:gd name="connsiteY3-120" fmla="*/ 971726 h 1797231"/>
                <a:gd name="connsiteX0-121" fmla="*/ 0 w 7988300"/>
                <a:gd name="connsiteY0-122" fmla="*/ 827082 h 1931987"/>
                <a:gd name="connsiteX1-123" fmla="*/ 1955800 w 7988300"/>
                <a:gd name="connsiteY1-124" fmla="*/ 179382 h 1931987"/>
                <a:gd name="connsiteX2-125" fmla="*/ 5473700 w 7988300"/>
                <a:gd name="connsiteY2-126" fmla="*/ 1931982 h 1931987"/>
                <a:gd name="connsiteX3-127" fmla="*/ 7988300 w 7988300"/>
                <a:gd name="connsiteY3-128" fmla="*/ 1106482 h 1931987"/>
                <a:gd name="connsiteX0-129" fmla="*/ 0 w 7988300"/>
                <a:gd name="connsiteY0-130" fmla="*/ 715264 h 1820169"/>
                <a:gd name="connsiteX1-131" fmla="*/ 1955800 w 7988300"/>
                <a:gd name="connsiteY1-132" fmla="*/ 67564 h 1820169"/>
                <a:gd name="connsiteX2-133" fmla="*/ 5473700 w 7988300"/>
                <a:gd name="connsiteY2-134" fmla="*/ 1820164 h 1820169"/>
                <a:gd name="connsiteX3-135" fmla="*/ 7988300 w 7988300"/>
                <a:gd name="connsiteY3-136" fmla="*/ 994664 h 1820169"/>
                <a:gd name="connsiteX0-137" fmla="*/ 0 w 8039100"/>
                <a:gd name="connsiteY0-138" fmla="*/ 715264 h 1871070"/>
                <a:gd name="connsiteX1-139" fmla="*/ 1955800 w 8039100"/>
                <a:gd name="connsiteY1-140" fmla="*/ 67564 h 1871070"/>
                <a:gd name="connsiteX2-141" fmla="*/ 5473700 w 8039100"/>
                <a:gd name="connsiteY2-142" fmla="*/ 1820164 h 1871070"/>
                <a:gd name="connsiteX3-143" fmla="*/ 8039100 w 8039100"/>
                <a:gd name="connsiteY3-144" fmla="*/ 1337564 h 1871070"/>
                <a:gd name="connsiteX0-145" fmla="*/ 0 w 8115300"/>
                <a:gd name="connsiteY0-146" fmla="*/ 715264 h 1886537"/>
                <a:gd name="connsiteX1-147" fmla="*/ 1955800 w 8115300"/>
                <a:gd name="connsiteY1-148" fmla="*/ 67564 h 1886537"/>
                <a:gd name="connsiteX2-149" fmla="*/ 5473700 w 8115300"/>
                <a:gd name="connsiteY2-150" fmla="*/ 1820164 h 1886537"/>
                <a:gd name="connsiteX3-151" fmla="*/ 8115300 w 8115300"/>
                <a:gd name="connsiteY3-152" fmla="*/ 1439164 h 1886537"/>
              </a:gdLst>
              <a:ahLst/>
              <a:cxnLst>
                <a:cxn ang="0">
                  <a:pos x="connsiteX0-1" y="connsiteY0-2"/>
                </a:cxn>
                <a:cxn ang="0">
                  <a:pos x="connsiteX1-3" y="connsiteY1-4"/>
                </a:cxn>
                <a:cxn ang="0">
                  <a:pos x="connsiteX2-5" y="connsiteY2-6"/>
                </a:cxn>
                <a:cxn ang="0">
                  <a:pos x="connsiteX3-7" y="connsiteY3-8"/>
                </a:cxn>
              </a:cxnLst>
              <a:rect l="l" t="t" r="r" b="b"/>
              <a:pathLst>
                <a:path w="8115300" h="1886537">
                  <a:moveTo>
                    <a:pt x="0" y="715264"/>
                  </a:moveTo>
                  <a:cubicBezTo>
                    <a:pt x="511175" y="302514"/>
                    <a:pt x="1462617" y="-180086"/>
                    <a:pt x="1955800" y="67564"/>
                  </a:cubicBezTo>
                  <a:cubicBezTo>
                    <a:pt x="2448983" y="315214"/>
                    <a:pt x="4447117" y="1591564"/>
                    <a:pt x="5473700" y="1820164"/>
                  </a:cubicBezTo>
                  <a:cubicBezTo>
                    <a:pt x="6500283" y="2048764"/>
                    <a:pt x="7411508" y="1628605"/>
                    <a:pt x="8115300" y="1439164"/>
                  </a:cubicBezTo>
                </a:path>
              </a:pathLst>
            </a:custGeom>
            <a:noFill/>
            <a:ln w="9525">
              <a:gradFill flip="none" rotWithShape="1">
                <a:gsLst>
                  <a:gs pos="0">
                    <a:srgbClr val="5FAEAE">
                      <a:alpha val="27000"/>
                    </a:srgbClr>
                  </a:gs>
                  <a:gs pos="100000">
                    <a:srgbClr val="5FAEAE">
                      <a:alpha val="0"/>
                    </a:srgbClr>
                  </a:gs>
                  <a:gs pos="60000">
                    <a:srgbClr val="5FAEAE">
                      <a:alpha val="22000"/>
                    </a:srgb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699"/>
    </mc:Choice>
    <mc:Fallback>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字魂105号-简雅黑" panose="00000500000000000000" pitchFamily="2" charset="-122"/>
          <a:ea typeface="字魂105号-简雅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5号-简雅黑" panose="00000500000000000000" pitchFamily="2" charset="-122"/>
          <a:ea typeface="字魂105号-简雅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5号-简雅黑" panose="00000500000000000000" pitchFamily="2" charset="-122"/>
          <a:ea typeface="字魂105号-简雅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5号-简雅黑" panose="00000500000000000000" pitchFamily="2" charset="-122"/>
          <a:ea typeface="字魂105号-简雅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5号-简雅黑" panose="00000500000000000000" pitchFamily="2" charset="-122"/>
          <a:ea typeface="字魂105号-简雅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tags" Target="../tags/tag263.xml"/><Relationship Id="rId1" Type="http://schemas.openxmlformats.org/officeDocument/2006/relationships/tags" Target="../tags/tag26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55.xml"/><Relationship Id="rId2" Type="http://schemas.openxmlformats.org/officeDocument/2006/relationships/image" Target="../media/image2.png"/><Relationship Id="rId1" Type="http://schemas.openxmlformats.org/officeDocument/2006/relationships/tags" Target="../tags/tag354.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62.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image" Target="../media/image2.png"/><Relationship Id="rId1" Type="http://schemas.openxmlformats.org/officeDocument/2006/relationships/tags" Target="../tags/tag356.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67.xml"/><Relationship Id="rId6" Type="http://schemas.openxmlformats.org/officeDocument/2006/relationships/image" Target="../media/image7.png"/><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image" Target="../media/image2.png"/><Relationship Id="rId1" Type="http://schemas.openxmlformats.org/officeDocument/2006/relationships/tags" Target="../tags/tag36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image" Target="../media/image2.png"/><Relationship Id="rId1" Type="http://schemas.openxmlformats.org/officeDocument/2006/relationships/tags" Target="../tags/tag368.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image" Target="../media/image8.jpeg"/><Relationship Id="rId3" Type="http://schemas.openxmlformats.org/officeDocument/2006/relationships/tags" Target="../tags/tag373.xml"/><Relationship Id="rId2" Type="http://schemas.openxmlformats.org/officeDocument/2006/relationships/image" Target="../media/image2.png"/><Relationship Id="rId1" Type="http://schemas.openxmlformats.org/officeDocument/2006/relationships/tags" Target="../tags/tag372.xml"/></Relationships>
</file>

<file path=ppt/slides/_rels/slide15.xml.rels><?xml version="1.0" encoding="UTF-8" standalone="yes"?>
<Relationships xmlns="http://schemas.openxmlformats.org/package/2006/relationships"><Relationship Id="rId9" Type="http://schemas.openxmlformats.org/officeDocument/2006/relationships/tags" Target="../tags/tag383.xml"/><Relationship Id="rId8" Type="http://schemas.openxmlformats.org/officeDocument/2006/relationships/tags" Target="../tags/tag382.xml"/><Relationship Id="rId7" Type="http://schemas.openxmlformats.org/officeDocument/2006/relationships/tags" Target="../tags/tag381.xml"/><Relationship Id="rId6" Type="http://schemas.openxmlformats.org/officeDocument/2006/relationships/tags" Target="../tags/tag380.xml"/><Relationship Id="rId5" Type="http://schemas.openxmlformats.org/officeDocument/2006/relationships/tags" Target="../tags/tag379.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image" Target="../media/image2.png"/><Relationship Id="rId12" Type="http://schemas.openxmlformats.org/officeDocument/2006/relationships/slideLayout" Target="../slideLayouts/slideLayout4.xml"/><Relationship Id="rId11" Type="http://schemas.openxmlformats.org/officeDocument/2006/relationships/tags" Target="../tags/tag385.xml"/><Relationship Id="rId10" Type="http://schemas.openxmlformats.org/officeDocument/2006/relationships/tags" Target="../tags/tag384.xml"/><Relationship Id="rId1" Type="http://schemas.openxmlformats.org/officeDocument/2006/relationships/tags" Target="../tags/tag376.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91.xml"/><Relationship Id="rId6" Type="http://schemas.openxmlformats.org/officeDocument/2006/relationships/tags" Target="../tags/tag390.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image" Target="../media/image2.png"/><Relationship Id="rId1" Type="http://schemas.openxmlformats.org/officeDocument/2006/relationships/tags" Target="../tags/tag386.xml"/></Relationships>
</file>

<file path=ppt/slides/_rels/slide1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tags" Target="../tags/tag393.xml"/><Relationship Id="rId2" Type="http://schemas.openxmlformats.org/officeDocument/2006/relationships/image" Target="../media/image2.png"/><Relationship Id="rId11" Type="http://schemas.openxmlformats.org/officeDocument/2006/relationships/slideLayout" Target="../slideLayouts/slideLayout4.xml"/><Relationship Id="rId10" Type="http://schemas.openxmlformats.org/officeDocument/2006/relationships/tags" Target="../tags/tag399.xml"/><Relationship Id="rId1" Type="http://schemas.openxmlformats.org/officeDocument/2006/relationships/tags" Target="../tags/tag392.xml"/></Relationships>
</file>

<file path=ppt/slides/_rels/slide18.xml.rels><?xml version="1.0" encoding="UTF-8" standalone="yes"?>
<Relationships xmlns="http://schemas.openxmlformats.org/package/2006/relationships"><Relationship Id="rId9" Type="http://schemas.openxmlformats.org/officeDocument/2006/relationships/tags" Target="../tags/tag407.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image" Target="../media/image2.png"/><Relationship Id="rId12" Type="http://schemas.openxmlformats.org/officeDocument/2006/relationships/slideLayout" Target="../slideLayouts/slideLayout4.xml"/><Relationship Id="rId11" Type="http://schemas.openxmlformats.org/officeDocument/2006/relationships/tags" Target="../tags/tag409.xml"/><Relationship Id="rId10" Type="http://schemas.openxmlformats.org/officeDocument/2006/relationships/tags" Target="../tags/tag408.xml"/><Relationship Id="rId1" Type="http://schemas.openxmlformats.org/officeDocument/2006/relationships/tags" Target="../tags/tag40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image" Target="../media/image2.png"/><Relationship Id="rId1" Type="http://schemas.openxmlformats.org/officeDocument/2006/relationships/tags" Target="../tags/tag410.xml"/></Relationships>
</file>

<file path=ppt/slides/_rels/slide2.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2" Type="http://schemas.openxmlformats.org/officeDocument/2006/relationships/slideLayout" Target="../slideLayouts/slideLayout4.xml"/><Relationship Id="rId31" Type="http://schemas.openxmlformats.org/officeDocument/2006/relationships/tags" Target="../tags/tag292.xml"/><Relationship Id="rId30" Type="http://schemas.openxmlformats.org/officeDocument/2006/relationships/image" Target="../media/image3.png"/><Relationship Id="rId3" Type="http://schemas.openxmlformats.org/officeDocument/2006/relationships/tags" Target="../tags/tag265.xml"/><Relationship Id="rId29" Type="http://schemas.openxmlformats.org/officeDocument/2006/relationships/tags" Target="../tags/tag291.xml"/><Relationship Id="rId28" Type="http://schemas.openxmlformats.org/officeDocument/2006/relationships/tags" Target="../tags/tag290.xml"/><Relationship Id="rId27" Type="http://schemas.openxmlformats.org/officeDocument/2006/relationships/tags" Target="../tags/tag289.xml"/><Relationship Id="rId26" Type="http://schemas.openxmlformats.org/officeDocument/2006/relationships/tags" Target="../tags/tag288.xml"/><Relationship Id="rId25" Type="http://schemas.openxmlformats.org/officeDocument/2006/relationships/tags" Target="../tags/tag287.xml"/><Relationship Id="rId24" Type="http://schemas.openxmlformats.org/officeDocument/2006/relationships/tags" Target="../tags/tag286.xml"/><Relationship Id="rId23" Type="http://schemas.openxmlformats.org/officeDocument/2006/relationships/tags" Target="../tags/tag285.xml"/><Relationship Id="rId22" Type="http://schemas.openxmlformats.org/officeDocument/2006/relationships/tags" Target="../tags/tag284.xml"/><Relationship Id="rId21" Type="http://schemas.openxmlformats.org/officeDocument/2006/relationships/tags" Target="../tags/tag283.xml"/><Relationship Id="rId20" Type="http://schemas.openxmlformats.org/officeDocument/2006/relationships/tags" Target="../tags/tag282.xml"/><Relationship Id="rId2" Type="http://schemas.openxmlformats.org/officeDocument/2006/relationships/image" Target="../media/image2.png"/><Relationship Id="rId19" Type="http://schemas.openxmlformats.org/officeDocument/2006/relationships/tags" Target="../tags/tag281.xml"/><Relationship Id="rId18" Type="http://schemas.openxmlformats.org/officeDocument/2006/relationships/tags" Target="../tags/tag280.xml"/><Relationship Id="rId17" Type="http://schemas.openxmlformats.org/officeDocument/2006/relationships/tags" Target="../tags/tag279.xml"/><Relationship Id="rId16" Type="http://schemas.openxmlformats.org/officeDocument/2006/relationships/tags" Target="../tags/tag278.xml"/><Relationship Id="rId15" Type="http://schemas.openxmlformats.org/officeDocument/2006/relationships/tags" Target="../tags/tag277.xml"/><Relationship Id="rId14" Type="http://schemas.openxmlformats.org/officeDocument/2006/relationships/tags" Target="../tags/tag276.xml"/><Relationship Id="rId13" Type="http://schemas.openxmlformats.org/officeDocument/2006/relationships/tags" Target="../tags/tag275.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tags" Target="../tags/tag264.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19.xml"/><Relationship Id="rId7" Type="http://schemas.openxmlformats.org/officeDocument/2006/relationships/tags" Target="../tags/tag418.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tags" Target="../tags/tag415.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424.xml"/><Relationship Id="rId6" Type="http://schemas.openxmlformats.org/officeDocument/2006/relationships/tags" Target="../tags/tag423.xml"/><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tags" Target="../tags/tag420.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26.xml"/><Relationship Id="rId2" Type="http://schemas.openxmlformats.org/officeDocument/2006/relationships/image" Target="../media/image2.png"/><Relationship Id="rId1" Type="http://schemas.openxmlformats.org/officeDocument/2006/relationships/tags" Target="../tags/tag425.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tags" Target="../tags/tag429.xml"/><Relationship Id="rId3" Type="http://schemas.openxmlformats.org/officeDocument/2006/relationships/tags" Target="../tags/tag428.xml"/><Relationship Id="rId2" Type="http://schemas.openxmlformats.org/officeDocument/2006/relationships/image" Target="../media/image2.png"/><Relationship Id="rId1" Type="http://schemas.openxmlformats.org/officeDocument/2006/relationships/tags" Target="../tags/tag427.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36.xml"/><Relationship Id="rId7" Type="http://schemas.openxmlformats.org/officeDocument/2006/relationships/tags" Target="../tags/tag435.xml"/><Relationship Id="rId6" Type="http://schemas.openxmlformats.org/officeDocument/2006/relationships/tags" Target="../tags/tag434.xml"/><Relationship Id="rId5" Type="http://schemas.openxmlformats.org/officeDocument/2006/relationships/tags" Target="../tags/tag433.xml"/><Relationship Id="rId4" Type="http://schemas.openxmlformats.org/officeDocument/2006/relationships/tags" Target="../tags/tag432.xml"/><Relationship Id="rId3" Type="http://schemas.openxmlformats.org/officeDocument/2006/relationships/tags" Target="../tags/tag431.xml"/><Relationship Id="rId2" Type="http://schemas.openxmlformats.org/officeDocument/2006/relationships/image" Target="../media/image2.png"/><Relationship Id="rId1" Type="http://schemas.openxmlformats.org/officeDocument/2006/relationships/tags" Target="../tags/tag430.xml"/></Relationships>
</file>

<file path=ppt/slides/_rels/slide25.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tags" Target="../tags/tag443.xml"/><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tags" Target="../tags/tag439.xml"/><Relationship Id="rId3" Type="http://schemas.openxmlformats.org/officeDocument/2006/relationships/tags" Target="../tags/tag438.xml"/><Relationship Id="rId2" Type="http://schemas.openxmlformats.org/officeDocument/2006/relationships/image" Target="../media/image2.png"/><Relationship Id="rId13" Type="http://schemas.openxmlformats.org/officeDocument/2006/relationships/slideLayout" Target="../slideLayouts/slideLayout4.xml"/><Relationship Id="rId12" Type="http://schemas.openxmlformats.org/officeDocument/2006/relationships/tags" Target="../tags/tag447.xml"/><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tags" Target="../tags/tag43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49.xml"/><Relationship Id="rId2" Type="http://schemas.openxmlformats.org/officeDocument/2006/relationships/image" Target="../media/image2.png"/><Relationship Id="rId1" Type="http://schemas.openxmlformats.org/officeDocument/2006/relationships/tags" Target="../tags/tag448.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52.xml"/><Relationship Id="rId3" Type="http://schemas.openxmlformats.org/officeDocument/2006/relationships/tags" Target="../tags/tag451.xml"/><Relationship Id="rId2" Type="http://schemas.openxmlformats.org/officeDocument/2006/relationships/image" Target="../media/image2.png"/><Relationship Id="rId1" Type="http://schemas.openxmlformats.org/officeDocument/2006/relationships/tags" Target="../tags/tag450.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455.xml"/><Relationship Id="rId3" Type="http://schemas.openxmlformats.org/officeDocument/2006/relationships/tags" Target="../tags/tag454.xml"/><Relationship Id="rId2" Type="http://schemas.openxmlformats.org/officeDocument/2006/relationships/image" Target="../media/image2.png"/><Relationship Id="rId1" Type="http://schemas.openxmlformats.org/officeDocument/2006/relationships/tags" Target="../tags/tag45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57.xml"/><Relationship Id="rId2" Type="http://schemas.openxmlformats.org/officeDocument/2006/relationships/image" Target="../media/image2.png"/><Relationship Id="rId1" Type="http://schemas.openxmlformats.org/officeDocument/2006/relationships/tags" Target="../tags/tag456.xml"/></Relationships>
</file>

<file path=ppt/slides/_rels/slide3.xml.rels><?xml version="1.0" encoding="UTF-8" standalone="yes"?>
<Relationships xmlns="http://schemas.openxmlformats.org/package/2006/relationships"><Relationship Id="rId9" Type="http://schemas.openxmlformats.org/officeDocument/2006/relationships/tags" Target="../tags/tag300.xml"/><Relationship Id="rId8" Type="http://schemas.openxmlformats.org/officeDocument/2006/relationships/tags" Target="../tags/tag299.xml"/><Relationship Id="rId7" Type="http://schemas.openxmlformats.org/officeDocument/2006/relationships/tags" Target="../tags/tag298.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3" Type="http://schemas.openxmlformats.org/officeDocument/2006/relationships/tags" Target="../tags/tag294.xml"/><Relationship Id="rId2" Type="http://schemas.openxmlformats.org/officeDocument/2006/relationships/image" Target="../media/image2.png"/><Relationship Id="rId11" Type="http://schemas.openxmlformats.org/officeDocument/2006/relationships/slideLayout" Target="../slideLayouts/slideLayout4.xml"/><Relationship Id="rId10" Type="http://schemas.openxmlformats.org/officeDocument/2006/relationships/tags" Target="../tags/tag301.xml"/><Relationship Id="rId1" Type="http://schemas.openxmlformats.org/officeDocument/2006/relationships/tags" Target="../tags/tag293.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64.xml"/><Relationship Id="rId7" Type="http://schemas.openxmlformats.org/officeDocument/2006/relationships/tags" Target="../tags/tag463.xml"/><Relationship Id="rId6" Type="http://schemas.openxmlformats.org/officeDocument/2006/relationships/tags" Target="../tags/tag462.xml"/><Relationship Id="rId5" Type="http://schemas.openxmlformats.org/officeDocument/2006/relationships/tags" Target="../tags/tag461.xml"/><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image" Target="../media/image2.png"/><Relationship Id="rId1" Type="http://schemas.openxmlformats.org/officeDocument/2006/relationships/tags" Target="../tags/tag458.xml"/></Relationships>
</file>

<file path=ppt/slides/_rels/slide31.xml.rels><?xml version="1.0" encoding="UTF-8" standalone="yes"?>
<Relationships xmlns="http://schemas.openxmlformats.org/package/2006/relationships"><Relationship Id="rId9" Type="http://schemas.openxmlformats.org/officeDocument/2006/relationships/tags" Target="../tags/tag472.xml"/><Relationship Id="rId8" Type="http://schemas.openxmlformats.org/officeDocument/2006/relationships/tags" Target="../tags/tag471.xml"/><Relationship Id="rId7" Type="http://schemas.openxmlformats.org/officeDocument/2006/relationships/tags" Target="../tags/tag470.xml"/><Relationship Id="rId6" Type="http://schemas.openxmlformats.org/officeDocument/2006/relationships/tags" Target="../tags/tag469.xml"/><Relationship Id="rId5" Type="http://schemas.openxmlformats.org/officeDocument/2006/relationships/tags" Target="../tags/tag468.xml"/><Relationship Id="rId4" Type="http://schemas.openxmlformats.org/officeDocument/2006/relationships/tags" Target="../tags/tag467.xml"/><Relationship Id="rId3" Type="http://schemas.openxmlformats.org/officeDocument/2006/relationships/tags" Target="../tags/tag466.xml"/><Relationship Id="rId2" Type="http://schemas.openxmlformats.org/officeDocument/2006/relationships/image" Target="../media/image2.png"/><Relationship Id="rId10" Type="http://schemas.openxmlformats.org/officeDocument/2006/relationships/slideLayout" Target="../slideLayouts/slideLayout4.xml"/><Relationship Id="rId1" Type="http://schemas.openxmlformats.org/officeDocument/2006/relationships/tags" Target="../tags/tag465.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74.xml"/><Relationship Id="rId2" Type="http://schemas.openxmlformats.org/officeDocument/2006/relationships/image" Target="../media/image2.png"/><Relationship Id="rId1" Type="http://schemas.openxmlformats.org/officeDocument/2006/relationships/tags" Target="../tags/tag473.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image" Target="../media/image2.png"/><Relationship Id="rId1" Type="http://schemas.openxmlformats.org/officeDocument/2006/relationships/tags" Target="../tags/tag475.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image" Target="../media/image15.png"/><Relationship Id="rId7" Type="http://schemas.openxmlformats.org/officeDocument/2006/relationships/tags" Target="../tags/tag485.xml"/><Relationship Id="rId6" Type="http://schemas.openxmlformats.org/officeDocument/2006/relationships/tags" Target="../tags/tag484.xml"/><Relationship Id="rId5" Type="http://schemas.openxmlformats.org/officeDocument/2006/relationships/tags" Target="../tags/tag483.xml"/><Relationship Id="rId4" Type="http://schemas.openxmlformats.org/officeDocument/2006/relationships/tags" Target="../tags/tag482.xml"/><Relationship Id="rId3" Type="http://schemas.openxmlformats.org/officeDocument/2006/relationships/tags" Target="../tags/tag481.xml"/><Relationship Id="rId2" Type="http://schemas.openxmlformats.org/officeDocument/2006/relationships/image" Target="../media/image2.png"/><Relationship Id="rId1" Type="http://schemas.openxmlformats.org/officeDocument/2006/relationships/tags" Target="../tags/tag480.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91.xml"/><Relationship Id="rId7" Type="http://schemas.openxmlformats.org/officeDocument/2006/relationships/tags" Target="../tags/tag490.xml"/><Relationship Id="rId6" Type="http://schemas.openxmlformats.org/officeDocument/2006/relationships/image" Target="../media/image16.png"/><Relationship Id="rId5" Type="http://schemas.openxmlformats.org/officeDocument/2006/relationships/tags" Target="../tags/tag489.xml"/><Relationship Id="rId4" Type="http://schemas.openxmlformats.org/officeDocument/2006/relationships/tags" Target="../tags/tag488.xml"/><Relationship Id="rId3" Type="http://schemas.openxmlformats.org/officeDocument/2006/relationships/tags" Target="../tags/tag487.xml"/><Relationship Id="rId2" Type="http://schemas.openxmlformats.org/officeDocument/2006/relationships/image" Target="../media/image2.png"/><Relationship Id="rId1" Type="http://schemas.openxmlformats.org/officeDocument/2006/relationships/tags" Target="../tags/tag486.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93.xml"/><Relationship Id="rId2" Type="http://schemas.openxmlformats.org/officeDocument/2006/relationships/image" Target="../media/image2.png"/><Relationship Id="rId1" Type="http://schemas.openxmlformats.org/officeDocument/2006/relationships/tags" Target="../tags/tag49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95.xml"/><Relationship Id="rId2" Type="http://schemas.openxmlformats.org/officeDocument/2006/relationships/image" Target="../media/image2.png"/><Relationship Id="rId1" Type="http://schemas.openxmlformats.org/officeDocument/2006/relationships/tags" Target="../tags/tag494.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 Id="rId3" Type="http://schemas.openxmlformats.org/officeDocument/2006/relationships/tags" Target="../tags/tag497.xml"/><Relationship Id="rId2" Type="http://schemas.openxmlformats.org/officeDocument/2006/relationships/image" Target="../media/image2.png"/><Relationship Id="rId1" Type="http://schemas.openxmlformats.org/officeDocument/2006/relationships/tags" Target="../tags/tag496.xml"/></Relationships>
</file>

<file path=ppt/slides/_rels/slide39.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508.xml"/><Relationship Id="rId7" Type="http://schemas.openxmlformats.org/officeDocument/2006/relationships/tags" Target="../tags/tag507.xml"/><Relationship Id="rId6" Type="http://schemas.openxmlformats.org/officeDocument/2006/relationships/tags" Target="../tags/tag506.xml"/><Relationship Id="rId5" Type="http://schemas.openxmlformats.org/officeDocument/2006/relationships/tags" Target="../tags/tag505.xml"/><Relationship Id="rId4" Type="http://schemas.openxmlformats.org/officeDocument/2006/relationships/tags" Target="../tags/tag504.xml"/><Relationship Id="rId3" Type="http://schemas.openxmlformats.org/officeDocument/2006/relationships/tags" Target="../tags/tag503.xml"/><Relationship Id="rId2" Type="http://schemas.openxmlformats.org/officeDocument/2006/relationships/tags" Target="../tags/tag502.xml"/><Relationship Id="rId11" Type="http://schemas.openxmlformats.org/officeDocument/2006/relationships/slideLayout" Target="../slideLayouts/slideLayout4.xml"/><Relationship Id="rId10" Type="http://schemas.openxmlformats.org/officeDocument/2006/relationships/tags" Target="../tags/tag509.xml"/><Relationship Id="rId1" Type="http://schemas.openxmlformats.org/officeDocument/2006/relationships/tags" Target="../tags/tag501.xml"/></Relationships>
</file>

<file path=ppt/slides/_rels/slide4.xml.rels><?xml version="1.0" encoding="UTF-8" standalone="yes"?>
<Relationships xmlns="http://schemas.openxmlformats.org/package/2006/relationships"><Relationship Id="rId9" Type="http://schemas.openxmlformats.org/officeDocument/2006/relationships/tags" Target="../tags/tag309.xml"/><Relationship Id="rId8" Type="http://schemas.openxmlformats.org/officeDocument/2006/relationships/tags" Target="../tags/tag308.xml"/><Relationship Id="rId7" Type="http://schemas.openxmlformats.org/officeDocument/2006/relationships/tags" Target="../tags/tag307.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3" Type="http://schemas.openxmlformats.org/officeDocument/2006/relationships/tags" Target="../tags/tag303.xml"/><Relationship Id="rId27" Type="http://schemas.openxmlformats.org/officeDocument/2006/relationships/slideLayout" Target="../slideLayouts/slideLayout4.xml"/><Relationship Id="rId26" Type="http://schemas.openxmlformats.org/officeDocument/2006/relationships/tags" Target="../tags/tag326.xml"/><Relationship Id="rId25" Type="http://schemas.openxmlformats.org/officeDocument/2006/relationships/tags" Target="../tags/tag325.xml"/><Relationship Id="rId24" Type="http://schemas.openxmlformats.org/officeDocument/2006/relationships/tags" Target="../tags/tag324.xml"/><Relationship Id="rId23" Type="http://schemas.openxmlformats.org/officeDocument/2006/relationships/tags" Target="../tags/tag323.xml"/><Relationship Id="rId22" Type="http://schemas.openxmlformats.org/officeDocument/2006/relationships/tags" Target="../tags/tag322.xml"/><Relationship Id="rId21" Type="http://schemas.openxmlformats.org/officeDocument/2006/relationships/tags" Target="../tags/tag321.xml"/><Relationship Id="rId20" Type="http://schemas.openxmlformats.org/officeDocument/2006/relationships/tags" Target="../tags/tag320.xml"/><Relationship Id="rId2" Type="http://schemas.openxmlformats.org/officeDocument/2006/relationships/image" Target="../media/image2.png"/><Relationship Id="rId19" Type="http://schemas.openxmlformats.org/officeDocument/2006/relationships/tags" Target="../tags/tag319.xml"/><Relationship Id="rId18" Type="http://schemas.openxmlformats.org/officeDocument/2006/relationships/tags" Target="../tags/tag318.xml"/><Relationship Id="rId17" Type="http://schemas.openxmlformats.org/officeDocument/2006/relationships/tags" Target="../tags/tag317.xml"/><Relationship Id="rId16" Type="http://schemas.openxmlformats.org/officeDocument/2006/relationships/tags" Target="../tags/tag316.xml"/><Relationship Id="rId15" Type="http://schemas.openxmlformats.org/officeDocument/2006/relationships/tags" Target="../tags/tag315.xml"/><Relationship Id="rId14" Type="http://schemas.openxmlformats.org/officeDocument/2006/relationships/tags" Target="../tags/tag314.xml"/><Relationship Id="rId13" Type="http://schemas.openxmlformats.org/officeDocument/2006/relationships/tags" Target="../tags/tag313.xml"/><Relationship Id="rId12" Type="http://schemas.openxmlformats.org/officeDocument/2006/relationships/tags" Target="../tags/tag312.xml"/><Relationship Id="rId11" Type="http://schemas.openxmlformats.org/officeDocument/2006/relationships/tags" Target="../tags/tag311.xml"/><Relationship Id="rId10" Type="http://schemas.openxmlformats.org/officeDocument/2006/relationships/tags" Target="../tags/tag310.xml"/><Relationship Id="rId1" Type="http://schemas.openxmlformats.org/officeDocument/2006/relationships/tags" Target="../tags/tag302.xml"/></Relationships>
</file>

<file path=ppt/slides/_rels/slide40.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4" Type="http://schemas.openxmlformats.org/officeDocument/2006/relationships/slideLayout" Target="../slideLayouts/slideLayout4.xml"/><Relationship Id="rId13" Type="http://schemas.openxmlformats.org/officeDocument/2006/relationships/tags" Target="../tags/tag518.xml"/><Relationship Id="rId12" Type="http://schemas.openxmlformats.org/officeDocument/2006/relationships/image" Target="../media/image2.png"/><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tags" Target="../tags/tag510.xml"/></Relationships>
</file>

<file path=ppt/slides/_rels/slide41.xml.rels><?xml version="1.0" encoding="UTF-8" standalone="yes"?>
<Relationships xmlns="http://schemas.openxmlformats.org/package/2006/relationships"><Relationship Id="rId9" Type="http://schemas.openxmlformats.org/officeDocument/2006/relationships/tags" Target="../tags/tag524.xml"/><Relationship Id="rId8" Type="http://schemas.openxmlformats.org/officeDocument/2006/relationships/tags" Target="../tags/tag523.xml"/><Relationship Id="rId7" Type="http://schemas.openxmlformats.org/officeDocument/2006/relationships/tags" Target="../tags/tag522.xml"/><Relationship Id="rId6" Type="http://schemas.openxmlformats.org/officeDocument/2006/relationships/image" Target="../media/image22.png"/><Relationship Id="rId5" Type="http://schemas.openxmlformats.org/officeDocument/2006/relationships/tags" Target="../tags/tag521.xml"/><Relationship Id="rId4" Type="http://schemas.openxmlformats.org/officeDocument/2006/relationships/image" Target="../media/image21.png"/><Relationship Id="rId3" Type="http://schemas.openxmlformats.org/officeDocument/2006/relationships/tags" Target="../tags/tag520.xml"/><Relationship Id="rId23" Type="http://schemas.openxmlformats.org/officeDocument/2006/relationships/slideLayout" Target="../slideLayouts/slideLayout4.xml"/><Relationship Id="rId22" Type="http://schemas.openxmlformats.org/officeDocument/2006/relationships/tags" Target="../tags/tag536.xml"/><Relationship Id="rId21" Type="http://schemas.openxmlformats.org/officeDocument/2006/relationships/image" Target="../media/image2.png"/><Relationship Id="rId20" Type="http://schemas.openxmlformats.org/officeDocument/2006/relationships/tags" Target="../tags/tag535.xml"/><Relationship Id="rId2" Type="http://schemas.openxmlformats.org/officeDocument/2006/relationships/image" Target="../media/image20.png"/><Relationship Id="rId19" Type="http://schemas.openxmlformats.org/officeDocument/2006/relationships/tags" Target="../tags/tag534.xml"/><Relationship Id="rId18" Type="http://schemas.openxmlformats.org/officeDocument/2006/relationships/tags" Target="../tags/tag533.xml"/><Relationship Id="rId17" Type="http://schemas.openxmlformats.org/officeDocument/2006/relationships/tags" Target="../tags/tag532.xml"/><Relationship Id="rId16" Type="http://schemas.openxmlformats.org/officeDocument/2006/relationships/tags" Target="../tags/tag531.xml"/><Relationship Id="rId15" Type="http://schemas.openxmlformats.org/officeDocument/2006/relationships/tags" Target="../tags/tag530.xml"/><Relationship Id="rId14" Type="http://schemas.openxmlformats.org/officeDocument/2006/relationships/tags" Target="../tags/tag529.xml"/><Relationship Id="rId13" Type="http://schemas.openxmlformats.org/officeDocument/2006/relationships/tags" Target="../tags/tag528.xml"/><Relationship Id="rId12" Type="http://schemas.openxmlformats.org/officeDocument/2006/relationships/tags" Target="../tags/tag527.xml"/><Relationship Id="rId11" Type="http://schemas.openxmlformats.org/officeDocument/2006/relationships/tags" Target="../tags/tag526.xml"/><Relationship Id="rId10" Type="http://schemas.openxmlformats.org/officeDocument/2006/relationships/tags" Target="../tags/tag525.xml"/><Relationship Id="rId1" Type="http://schemas.openxmlformats.org/officeDocument/2006/relationships/tags" Target="../tags/tag519.xml"/></Relationships>
</file>

<file path=ppt/slides/_rels/slide42.xml.rels><?xml version="1.0" encoding="UTF-8" standalone="yes"?>
<Relationships xmlns="http://schemas.openxmlformats.org/package/2006/relationships"><Relationship Id="rId9" Type="http://schemas.openxmlformats.org/officeDocument/2006/relationships/tags" Target="../tags/tag545.xml"/><Relationship Id="rId8" Type="http://schemas.openxmlformats.org/officeDocument/2006/relationships/tags" Target="../tags/tag544.xml"/><Relationship Id="rId7" Type="http://schemas.openxmlformats.org/officeDocument/2006/relationships/tags" Target="../tags/tag543.xml"/><Relationship Id="rId6" Type="http://schemas.openxmlformats.org/officeDocument/2006/relationships/tags" Target="../tags/tag542.xml"/><Relationship Id="rId5" Type="http://schemas.openxmlformats.org/officeDocument/2006/relationships/tags" Target="../tags/tag541.xml"/><Relationship Id="rId4" Type="http://schemas.openxmlformats.org/officeDocument/2006/relationships/tags" Target="../tags/tag540.xml"/><Relationship Id="rId3" Type="http://schemas.openxmlformats.org/officeDocument/2006/relationships/tags" Target="../tags/tag539.xml"/><Relationship Id="rId22" Type="http://schemas.openxmlformats.org/officeDocument/2006/relationships/slideLayout" Target="../slideLayouts/slideLayout4.xml"/><Relationship Id="rId21" Type="http://schemas.openxmlformats.org/officeDocument/2006/relationships/image" Target="../media/image2.png"/><Relationship Id="rId20" Type="http://schemas.openxmlformats.org/officeDocument/2006/relationships/tags" Target="../tags/tag556.xml"/><Relationship Id="rId2" Type="http://schemas.openxmlformats.org/officeDocument/2006/relationships/tags" Target="../tags/tag538.xml"/><Relationship Id="rId19" Type="http://schemas.openxmlformats.org/officeDocument/2006/relationships/tags" Target="../tags/tag555.xml"/><Relationship Id="rId18" Type="http://schemas.openxmlformats.org/officeDocument/2006/relationships/tags" Target="../tags/tag554.xml"/><Relationship Id="rId17" Type="http://schemas.openxmlformats.org/officeDocument/2006/relationships/tags" Target="../tags/tag553.xml"/><Relationship Id="rId16" Type="http://schemas.openxmlformats.org/officeDocument/2006/relationships/tags" Target="../tags/tag552.xml"/><Relationship Id="rId15" Type="http://schemas.openxmlformats.org/officeDocument/2006/relationships/tags" Target="../tags/tag551.xml"/><Relationship Id="rId14" Type="http://schemas.openxmlformats.org/officeDocument/2006/relationships/tags" Target="../tags/tag550.xml"/><Relationship Id="rId13" Type="http://schemas.openxmlformats.org/officeDocument/2006/relationships/tags" Target="../tags/tag549.xml"/><Relationship Id="rId12" Type="http://schemas.openxmlformats.org/officeDocument/2006/relationships/tags" Target="../tags/tag548.xml"/><Relationship Id="rId11" Type="http://schemas.openxmlformats.org/officeDocument/2006/relationships/tags" Target="../tags/tag547.xml"/><Relationship Id="rId10" Type="http://schemas.openxmlformats.org/officeDocument/2006/relationships/tags" Target="../tags/tag546.xml"/><Relationship Id="rId1" Type="http://schemas.openxmlformats.org/officeDocument/2006/relationships/tags" Target="../tags/tag537.xml"/></Relationships>
</file>

<file path=ppt/slides/_rels/slide43.xml.rels><?xml version="1.0" encoding="UTF-8" standalone="yes"?>
<Relationships xmlns="http://schemas.openxmlformats.org/package/2006/relationships"><Relationship Id="rId9" Type="http://schemas.openxmlformats.org/officeDocument/2006/relationships/tags" Target="../tags/tag564.xml"/><Relationship Id="rId8" Type="http://schemas.openxmlformats.org/officeDocument/2006/relationships/tags" Target="../tags/tag563.xml"/><Relationship Id="rId7" Type="http://schemas.openxmlformats.org/officeDocument/2006/relationships/tags" Target="../tags/tag562.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3" Type="http://schemas.openxmlformats.org/officeDocument/2006/relationships/tags" Target="../tags/tag558.xml"/><Relationship Id="rId2" Type="http://schemas.openxmlformats.org/officeDocument/2006/relationships/image" Target="../media/image2.png"/><Relationship Id="rId14" Type="http://schemas.openxmlformats.org/officeDocument/2006/relationships/slideLayout" Target="../slideLayouts/slideLayout4.xml"/><Relationship Id="rId13" Type="http://schemas.openxmlformats.org/officeDocument/2006/relationships/tags" Target="../tags/tag568.xml"/><Relationship Id="rId12" Type="http://schemas.openxmlformats.org/officeDocument/2006/relationships/tags" Target="../tags/tag567.xml"/><Relationship Id="rId11" Type="http://schemas.openxmlformats.org/officeDocument/2006/relationships/tags" Target="../tags/tag566.xml"/><Relationship Id="rId10" Type="http://schemas.openxmlformats.org/officeDocument/2006/relationships/tags" Target="../tags/tag565.xml"/><Relationship Id="rId1" Type="http://schemas.openxmlformats.org/officeDocument/2006/relationships/tags" Target="../tags/tag557.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570.xml"/><Relationship Id="rId2" Type="http://schemas.openxmlformats.org/officeDocument/2006/relationships/image" Target="../media/image2.png"/><Relationship Id="rId1" Type="http://schemas.openxmlformats.org/officeDocument/2006/relationships/tags" Target="../tags/tag569.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57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tags" Target="../tags/tag571.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76.xml"/><Relationship Id="rId4" Type="http://schemas.openxmlformats.org/officeDocument/2006/relationships/tags" Target="../tags/tag575.xml"/><Relationship Id="rId3" Type="http://schemas.openxmlformats.org/officeDocument/2006/relationships/image" Target="../media/image2.png"/><Relationship Id="rId2" Type="http://schemas.openxmlformats.org/officeDocument/2006/relationships/tags" Target="../tags/tag574.xml"/><Relationship Id="rId1" Type="http://schemas.openxmlformats.org/officeDocument/2006/relationships/tags" Target="../tags/tag573.xml"/></Relationships>
</file>

<file path=ppt/slides/_rels/slide5.xml.rels><?xml version="1.0" encoding="UTF-8" standalone="yes"?>
<Relationships xmlns="http://schemas.openxmlformats.org/package/2006/relationships"><Relationship Id="rId9" Type="http://schemas.openxmlformats.org/officeDocument/2006/relationships/tags" Target="../tags/tag334.xml"/><Relationship Id="rId8" Type="http://schemas.openxmlformats.org/officeDocument/2006/relationships/tags" Target="../tags/tag333.xml"/><Relationship Id="rId7" Type="http://schemas.openxmlformats.org/officeDocument/2006/relationships/tags" Target="../tags/tag332.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3" Type="http://schemas.openxmlformats.org/officeDocument/2006/relationships/tags" Target="../tags/tag328.xml"/><Relationship Id="rId2" Type="http://schemas.openxmlformats.org/officeDocument/2006/relationships/image" Target="../media/image2.png"/><Relationship Id="rId16" Type="http://schemas.openxmlformats.org/officeDocument/2006/relationships/slideLayout" Target="../slideLayouts/slideLayout4.xml"/><Relationship Id="rId15" Type="http://schemas.openxmlformats.org/officeDocument/2006/relationships/tags" Target="../tags/tag340.xml"/><Relationship Id="rId14" Type="http://schemas.openxmlformats.org/officeDocument/2006/relationships/tags" Target="../tags/tag339.xml"/><Relationship Id="rId13" Type="http://schemas.openxmlformats.org/officeDocument/2006/relationships/tags" Target="../tags/tag338.xml"/><Relationship Id="rId12" Type="http://schemas.openxmlformats.org/officeDocument/2006/relationships/tags" Target="../tags/tag337.xml"/><Relationship Id="rId11" Type="http://schemas.openxmlformats.org/officeDocument/2006/relationships/tags" Target="../tags/tag336.xml"/><Relationship Id="rId10" Type="http://schemas.openxmlformats.org/officeDocument/2006/relationships/tags" Target="../tags/tag335.xml"/><Relationship Id="rId1" Type="http://schemas.openxmlformats.org/officeDocument/2006/relationships/tags" Target="../tags/tag32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42.xml"/><Relationship Id="rId2" Type="http://schemas.openxmlformats.org/officeDocument/2006/relationships/image" Target="../media/image2.png"/><Relationship Id="rId1" Type="http://schemas.openxmlformats.org/officeDocument/2006/relationships/tags" Target="../tags/tag341.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png"/><Relationship Id="rId3" Type="http://schemas.openxmlformats.org/officeDocument/2006/relationships/tags" Target="../tags/tag344.xml"/><Relationship Id="rId2" Type="http://schemas.openxmlformats.org/officeDocument/2006/relationships/image" Target="../media/image2.png"/><Relationship Id="rId1" Type="http://schemas.openxmlformats.org/officeDocument/2006/relationships/tags" Target="../tags/tag343.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49.xml"/><Relationship Id="rId6" Type="http://schemas.openxmlformats.org/officeDocument/2006/relationships/image" Target="../media/image5.png"/><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image" Target="../media/image2.png"/><Relationship Id="rId1" Type="http://schemas.openxmlformats.org/officeDocument/2006/relationships/tags" Target="../tags/tag345.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tags" Target="../tags/tag353.xml"/><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image" Target="../media/image2.png"/><Relationship Id="rId1" Type="http://schemas.openxmlformats.org/officeDocument/2006/relationships/tags" Target="../tags/tag3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文本框 88"/>
          <p:cNvSpPr txBox="1"/>
          <p:nvPr/>
        </p:nvSpPr>
        <p:spPr>
          <a:xfrm>
            <a:off x="8437880" y="5121275"/>
            <a:ext cx="1249680" cy="306705"/>
          </a:xfrm>
          <a:prstGeom prst="rect">
            <a:avLst/>
          </a:prstGeom>
          <a:noFill/>
        </p:spPr>
        <p:txBody>
          <a:bodyPr wrap="none" rtlCol="0">
            <a:spAutoFit/>
          </a:bodyPr>
          <a:lstStyle/>
          <a:p>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分享人：陈雯</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2371090" y="2306320"/>
            <a:ext cx="7494270" cy="1987550"/>
          </a:xfrm>
          <a:prstGeom prst="rect">
            <a:avLst/>
          </a:prstGeom>
          <a:noFill/>
          <a:ln>
            <a:noFill/>
          </a:ln>
        </p:spPr>
        <p:txBody>
          <a:bodyPr wrap="square" rtlCol="0" anchor="ctr" anchorCtr="0">
            <a:noAutofit/>
          </a:bodyPr>
          <a:lstStyle/>
          <a:p>
            <a:pPr algn="ctr"/>
            <a:r>
              <a:rPr lang="zh-CN" altLang="en-US" sz="5400">
                <a:latin typeface="微软雅黑" panose="020B0503020204020204" charset="-122"/>
                <a:ea typeface="微软雅黑" panose="020B0503020204020204" charset="-122"/>
              </a:rPr>
              <a:t>五险一金基础知识普及</a:t>
            </a:r>
            <a:endParaRPr lang="zh-CN" altLang="en-US" sz="5400">
              <a:latin typeface="微软雅黑" panose="020B0503020204020204" charset="-122"/>
              <a:ea typeface="微软雅黑" panose="020B0503020204020204" charset="-122"/>
            </a:endParaRPr>
          </a:p>
        </p:txBody>
      </p:sp>
      <p:sp useBgFill="1">
        <p:nvSpPr>
          <p:cNvPr id="17" name="文本框 16"/>
          <p:cNvSpPr txBox="1"/>
          <p:nvPr>
            <p:custDataLst>
              <p:tags r:id="rId1"/>
            </p:custDataLst>
          </p:nvPr>
        </p:nvSpPr>
        <p:spPr>
          <a:xfrm>
            <a:off x="277495" y="314325"/>
            <a:ext cx="4130040" cy="490855"/>
          </a:xfrm>
          <a:prstGeom prst="rect">
            <a:avLst/>
          </a:prstGeom>
        </p:spPr>
        <p:txBody>
          <a:bodyPr wrap="square" rtlCol="0">
            <a:noAutofit/>
          </a:bodyPr>
          <a:p>
            <a:endParaRPr lang="zh-CN" altLang="en-US"/>
          </a:p>
        </p:txBody>
      </p:sp>
      <p:pic>
        <p:nvPicPr>
          <p:cNvPr id="7" name="图片 6" descr="文投LOGO"/>
          <p:cNvPicPr>
            <a:picLocks noChangeAspect="1"/>
          </p:cNvPicPr>
          <p:nvPr>
            <p:custDataLst>
              <p:tags r:id="rId2"/>
            </p:custDataLst>
          </p:nvPr>
        </p:nvPicPr>
        <p:blipFill>
          <a:blip r:embed="rId3"/>
          <a:stretch>
            <a:fillRect/>
          </a:stretch>
        </p:blipFill>
        <p:spPr>
          <a:xfrm>
            <a:off x="9687560" y="210185"/>
            <a:ext cx="2146300" cy="594995"/>
          </a:xfrm>
          <a:prstGeom prst="rect">
            <a:avLst/>
          </a:prstGeom>
        </p:spPr>
      </p:pic>
      <p:sp>
        <p:nvSpPr>
          <p:cNvPr id="8" name="文本框 7"/>
          <p:cNvSpPr txBox="1"/>
          <p:nvPr/>
        </p:nvSpPr>
        <p:spPr>
          <a:xfrm>
            <a:off x="4196715" y="6041390"/>
            <a:ext cx="4064000" cy="368300"/>
          </a:xfrm>
          <a:prstGeom prst="rect">
            <a:avLst/>
          </a:prstGeom>
          <a:solidFill>
            <a:schemeClr val="bg1"/>
          </a:solidFill>
        </p:spPr>
        <p:txBody>
          <a:bodyPr wrap="square" rtlCol="0">
            <a:spAutoFit/>
          </a:bodyPr>
          <a:p>
            <a:endParaRPr lang="zh-CN" altLang="en-US"/>
          </a:p>
        </p:txBody>
      </p:sp>
      <p:sp>
        <p:nvSpPr>
          <p:cNvPr id="4" name="文本框 3"/>
          <p:cNvSpPr txBox="1"/>
          <p:nvPr/>
        </p:nvSpPr>
        <p:spPr>
          <a:xfrm>
            <a:off x="4064000" y="5673090"/>
            <a:ext cx="4064000" cy="460375"/>
          </a:xfrm>
          <a:prstGeom prst="rect">
            <a:avLst/>
          </a:prstGeom>
          <a:noFill/>
        </p:spPr>
        <p:txBody>
          <a:bodyPr wrap="square" rtlCol="0">
            <a:spAutoFit/>
          </a:bodyPr>
          <a:p>
            <a:r>
              <a:rPr lang="zh-CN" altLang="en-US" sz="2400"/>
              <a:t>分享人：人力资源部</a:t>
            </a:r>
            <a:r>
              <a:rPr lang="en-US" altLang="zh-CN" sz="2400"/>
              <a:t>  </a:t>
            </a:r>
            <a:r>
              <a:rPr lang="zh-CN" altLang="en-US" sz="2400"/>
              <a:t>陈雯</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1062355" y="1757680"/>
            <a:ext cx="10064750" cy="4348480"/>
          </a:xfrm>
          <a:prstGeom prst="rect">
            <a:avLst/>
          </a:prstGeom>
          <a:noFill/>
        </p:spPr>
        <p:txBody>
          <a:bodyPr wrap="square" rtlCol="0">
            <a:noAutofit/>
          </a:bodyPr>
          <a:p>
            <a:r>
              <a:rPr lang="zh-CN" altLang="en-US" sz="2200">
                <a:latin typeface="微软雅黑" panose="020B0503020204020204" charset="-122"/>
                <a:ea typeface="微软雅黑" panose="020B0503020204020204" charset="-122"/>
                <a:cs typeface="微软雅黑" panose="020B0503020204020204" charset="-122"/>
              </a:rPr>
              <a:t>只要参加了城镇居民养老保险的员工，死亡后其家属可以申领抚恤金和丧葬补助金。</a:t>
            </a:r>
            <a:endParaRPr lang="zh-CN" altLang="en-US" sz="2200">
              <a:latin typeface="微软雅黑" panose="020B0503020204020204" charset="-122"/>
              <a:ea typeface="微软雅黑" panose="020B0503020204020204" charset="-122"/>
              <a:cs typeface="微软雅黑" panose="020B0503020204020204" charset="-122"/>
            </a:endParaRPr>
          </a:p>
          <a:p>
            <a:endParaRPr lang="zh-CN" altLang="en-US" sz="2200">
              <a:latin typeface="微软雅黑" panose="020B0503020204020204" charset="-122"/>
              <a:ea typeface="微软雅黑" panose="020B0503020204020204" charset="-122"/>
              <a:cs typeface="微软雅黑" panose="020B0503020204020204" charset="-122"/>
            </a:endParaRPr>
          </a:p>
          <a:p>
            <a:r>
              <a:rPr lang="zh-CN" altLang="en-US" sz="2200">
                <a:latin typeface="微软雅黑" panose="020B0503020204020204" charset="-122"/>
                <a:ea typeface="微软雅黑" panose="020B0503020204020204" charset="-122"/>
                <a:cs typeface="微软雅黑" panose="020B0503020204020204" charset="-122"/>
              </a:rPr>
              <a:t>丧葬补助金计算标准：按参保人员死亡时我省上一年度全省诚征居民人均可支配收入的</a:t>
            </a:r>
            <a:r>
              <a:rPr lang="en-US" altLang="zh-CN" sz="2200">
                <a:latin typeface="微软雅黑" panose="020B0503020204020204" charset="-122"/>
                <a:ea typeface="微软雅黑" panose="020B0503020204020204" charset="-122"/>
                <a:cs typeface="微软雅黑" panose="020B0503020204020204" charset="-122"/>
              </a:rPr>
              <a:t>2</a:t>
            </a:r>
            <a:r>
              <a:rPr lang="zh-CN" altLang="en-US" sz="2200">
                <a:latin typeface="微软雅黑" panose="020B0503020204020204" charset="-122"/>
                <a:ea typeface="微软雅黑" panose="020B0503020204020204" charset="-122"/>
                <a:cs typeface="微软雅黑" panose="020B0503020204020204" charset="-122"/>
              </a:rPr>
              <a:t>倍计算</a:t>
            </a:r>
            <a:endParaRPr lang="zh-CN" altLang="en-US" sz="2200">
              <a:latin typeface="微软雅黑" panose="020B0503020204020204" charset="-122"/>
              <a:ea typeface="微软雅黑" panose="020B0503020204020204" charset="-122"/>
              <a:cs typeface="微软雅黑" panose="020B0503020204020204" charset="-122"/>
            </a:endParaRPr>
          </a:p>
          <a:p>
            <a:endParaRPr lang="zh-CN" altLang="en-US" sz="2200">
              <a:latin typeface="微软雅黑" panose="020B0503020204020204" charset="-122"/>
              <a:ea typeface="微软雅黑" panose="020B0503020204020204" charset="-122"/>
              <a:cs typeface="微软雅黑" panose="020B0503020204020204" charset="-122"/>
            </a:endParaRPr>
          </a:p>
          <a:p>
            <a:r>
              <a:rPr lang="zh-CN" altLang="en-US" sz="2200">
                <a:latin typeface="微软雅黑" panose="020B0503020204020204" charset="-122"/>
                <a:ea typeface="微软雅黑" panose="020B0503020204020204" charset="-122"/>
                <a:cs typeface="微软雅黑" panose="020B0503020204020204" charset="-122"/>
              </a:rPr>
              <a:t>抚恤金计算标准：以职工死亡时上一年度我省居民人均可支配收入为基数，根据本人在职时的缴费年限来确定最高发放年限</a:t>
            </a:r>
            <a:endParaRPr lang="zh-CN" altLang="en-US" sz="2200">
              <a:latin typeface="微软雅黑" panose="020B0503020204020204" charset="-122"/>
              <a:ea typeface="微软雅黑" panose="020B0503020204020204" charset="-122"/>
              <a:cs typeface="微软雅黑" panose="020B0503020204020204" charset="-122"/>
            </a:endParaRPr>
          </a:p>
          <a:p>
            <a:endParaRPr lang="zh-CN" altLang="en-US" sz="2200">
              <a:latin typeface="微软雅黑" panose="020B0503020204020204" charset="-122"/>
              <a:ea typeface="微软雅黑" panose="020B0503020204020204" charset="-122"/>
              <a:cs typeface="微软雅黑" panose="020B0503020204020204" charset="-122"/>
            </a:endParaRPr>
          </a:p>
          <a:p>
            <a:r>
              <a:rPr lang="zh-CN" altLang="en-US" sz="2200">
                <a:latin typeface="微软雅黑" panose="020B0503020204020204" charset="-122"/>
                <a:ea typeface="微软雅黑" panose="020B0503020204020204" charset="-122"/>
                <a:cs typeface="微软雅黑" panose="020B0503020204020204" charset="-122"/>
              </a:rPr>
              <a:t>丧丧补助金和抚恤金办理材料：</a:t>
            </a:r>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a:latin typeface="微软雅黑" panose="020B0503020204020204" charset="-122"/>
                <a:ea typeface="微软雅黑" panose="020B0503020204020204" charset="-122"/>
                <a:cs typeface="微软雅黑" panose="020B0503020204020204" charset="-122"/>
              </a:rPr>
              <a:t>1.</a:t>
            </a:r>
            <a:r>
              <a:rPr lang="zh-CN" altLang="en-US" sz="2200">
                <a:latin typeface="微软雅黑" panose="020B0503020204020204" charset="-122"/>
                <a:ea typeface="微软雅黑" panose="020B0503020204020204" charset="-122"/>
                <a:cs typeface="微软雅黑" panose="020B0503020204020204" charset="-122"/>
              </a:rPr>
              <a:t>火化证或土葬证明原件</a:t>
            </a:r>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a:latin typeface="微软雅黑" panose="020B0503020204020204" charset="-122"/>
                <a:ea typeface="微软雅黑" panose="020B0503020204020204" charset="-122"/>
                <a:cs typeface="微软雅黑" panose="020B0503020204020204" charset="-122"/>
              </a:rPr>
              <a:t>2.</a:t>
            </a:r>
            <a:r>
              <a:rPr lang="zh-CN" altLang="en-US" sz="2200">
                <a:latin typeface="微软雅黑" panose="020B0503020204020204" charset="-122"/>
                <a:ea typeface="微软雅黑" panose="020B0503020204020204" charset="-122"/>
                <a:cs typeface="微软雅黑" panose="020B0503020204020204" charset="-122"/>
              </a:rPr>
              <a:t>死亡证明原件</a:t>
            </a:r>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a:latin typeface="微软雅黑" panose="020B0503020204020204" charset="-122"/>
                <a:ea typeface="微软雅黑" panose="020B0503020204020204" charset="-122"/>
                <a:cs typeface="微软雅黑" panose="020B0503020204020204" charset="-122"/>
              </a:rPr>
              <a:t>3.</a:t>
            </a:r>
            <a:r>
              <a:rPr lang="zh-CN" altLang="en-US" sz="2200">
                <a:latin typeface="微软雅黑" panose="020B0503020204020204" charset="-122"/>
                <a:ea typeface="微软雅黑" panose="020B0503020204020204" charset="-122"/>
                <a:cs typeface="微软雅黑" panose="020B0503020204020204" charset="-122"/>
              </a:rPr>
              <a:t>去世人社会保障卡和身份证原件</a:t>
            </a: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24579" name="标题 1"/>
          <p:cNvSpPr>
            <a:spLocks noGrp="1"/>
          </p:cNvSpPr>
          <p:nvPr>
            <p:custDataLst>
              <p:tags r:id="rId3"/>
            </p:custDataLst>
          </p:nvPr>
        </p:nvSpPr>
        <p:spPr>
          <a:xfrm>
            <a:off x="454025" y="311150"/>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
        <p:nvSpPr>
          <p:cNvPr id="3" name="文本框 2"/>
          <p:cNvSpPr txBox="1"/>
          <p:nvPr/>
        </p:nvSpPr>
        <p:spPr>
          <a:xfrm>
            <a:off x="3923665" y="1012825"/>
            <a:ext cx="4064000" cy="521970"/>
          </a:xfrm>
          <a:prstGeom prst="rect">
            <a:avLst/>
          </a:prstGeom>
          <a:noFill/>
        </p:spPr>
        <p:txBody>
          <a:bodyPr wrap="square" rtlCol="0">
            <a:spAutoFit/>
          </a:bodyPr>
          <a:p>
            <a:r>
              <a:rPr lang="zh-CN" altLang="en-US" sz="2800"/>
              <a:t>抚恤金和丧葬补助金</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6625" name="文本框 3"/>
          <p:cNvSpPr txBox="1"/>
          <p:nvPr>
            <p:custDataLst>
              <p:tags r:id="rId3"/>
            </p:custDataLst>
          </p:nvPr>
        </p:nvSpPr>
        <p:spPr>
          <a:xfrm>
            <a:off x="1146175" y="1263650"/>
            <a:ext cx="5130800" cy="460375"/>
          </a:xfrm>
          <a:prstGeom prst="rect">
            <a:avLst/>
          </a:prstGeom>
          <a:noFill/>
          <a:ln w="9525">
            <a:noFill/>
          </a:ln>
        </p:spPr>
        <p:txBody>
          <a:bodyPr wrap="square" anchor="t">
            <a:spAutoFit/>
          </a:bodyPr>
          <a:p>
            <a:r>
              <a:rPr lang="zh-CN" altLang="en-US" sz="2400" b="1">
                <a:latin typeface="微软雅黑" panose="020B0503020204020204" charset="-122"/>
                <a:ea typeface="微软雅黑" panose="020B0503020204020204" charset="-122"/>
              </a:rPr>
              <a:t>参加社会基本养老保险有哪些好处？</a:t>
            </a:r>
            <a:endParaRPr lang="zh-CN" altLang="en-US" sz="2400" b="1">
              <a:latin typeface="微软雅黑" panose="020B0503020204020204" charset="-122"/>
              <a:ea typeface="微软雅黑" panose="020B0503020204020204" charset="-122"/>
            </a:endParaRPr>
          </a:p>
        </p:txBody>
      </p:sp>
      <p:sp>
        <p:nvSpPr>
          <p:cNvPr id="26626" name="文本框 4"/>
          <p:cNvSpPr txBox="1"/>
          <p:nvPr>
            <p:custDataLst>
              <p:tags r:id="rId4"/>
            </p:custDataLst>
          </p:nvPr>
        </p:nvSpPr>
        <p:spPr>
          <a:xfrm>
            <a:off x="720725" y="1846263"/>
            <a:ext cx="9034463" cy="968375"/>
          </a:xfrm>
          <a:prstGeom prst="rect">
            <a:avLst/>
          </a:prstGeom>
          <a:noFill/>
          <a:ln w="9525">
            <a:noFill/>
          </a:ln>
        </p:spPr>
        <p:txBody>
          <a:bodyPr wrap="square" anchor="t">
            <a:spAutoFit/>
          </a:bodyPr>
          <a:p>
            <a:pPr>
              <a:lnSpc>
                <a:spcPct val="150000"/>
              </a:lnSpc>
            </a:pPr>
            <a:r>
              <a:rPr lang="zh-CN" altLang="en-US">
                <a:latin typeface="微软雅黑" panose="020B0503020204020204" charset="-122"/>
                <a:ea typeface="微软雅黑" panose="020B0503020204020204" charset="-122"/>
              </a:rPr>
              <a:t>（一）老有所养</a:t>
            </a:r>
            <a:r>
              <a:rPr lang="zh-CN" altLang="en-US" sz="2000">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参保人员在达到法定退休年龄后，符合按月领取基本养老金条件的，终其一生，均可按月领取养老金直到死亡。</a:t>
            </a:r>
            <a:endParaRPr lang="zh-CN" altLang="en-US">
              <a:latin typeface="微软雅黑" panose="020B0503020204020204" charset="-122"/>
              <a:ea typeface="微软雅黑" panose="020B0503020204020204" charset="-122"/>
            </a:endParaRPr>
          </a:p>
        </p:txBody>
      </p:sp>
      <p:sp>
        <p:nvSpPr>
          <p:cNvPr id="26627" name="文本框 5"/>
          <p:cNvSpPr txBox="1"/>
          <p:nvPr>
            <p:custDataLst>
              <p:tags r:id="rId5"/>
            </p:custDataLst>
          </p:nvPr>
        </p:nvSpPr>
        <p:spPr>
          <a:xfrm>
            <a:off x="720725" y="2936875"/>
            <a:ext cx="8947150" cy="922338"/>
          </a:xfrm>
          <a:prstGeom prst="rect">
            <a:avLst/>
          </a:prstGeom>
          <a:noFill/>
          <a:ln w="9525">
            <a:noFill/>
          </a:ln>
        </p:spPr>
        <p:txBody>
          <a:bodyPr wrap="square" anchor="t">
            <a:spAutoFit/>
          </a:bodyPr>
          <a:p>
            <a:pPr>
              <a:lnSpc>
                <a:spcPct val="150000"/>
              </a:lnSpc>
              <a:buSzTx/>
            </a:pPr>
            <a:r>
              <a:rPr lang="zh-CN" altLang="en-US">
                <a:latin typeface="微软雅黑" panose="020B0503020204020204" charset="-122"/>
                <a:ea typeface="微软雅黑" panose="020B0503020204020204" charset="-122"/>
              </a:rPr>
              <a:t>（二）基本生活有保障。参保人员退休后的养老金水平随职工工资水平的提高而提高。 </a:t>
            </a:r>
            <a:endParaRPr lang="zh-CN" altLang="en-US">
              <a:latin typeface="微软雅黑" panose="020B0503020204020204" charset="-122"/>
              <a:ea typeface="微软雅黑" panose="020B0503020204020204" charset="-122"/>
            </a:endParaRPr>
          </a:p>
        </p:txBody>
      </p:sp>
      <p:sp>
        <p:nvSpPr>
          <p:cNvPr id="26628" name="文本框 6"/>
          <p:cNvSpPr txBox="1"/>
          <p:nvPr>
            <p:custDataLst>
              <p:tags r:id="rId6"/>
            </p:custDataLst>
          </p:nvPr>
        </p:nvSpPr>
        <p:spPr>
          <a:xfrm>
            <a:off x="720725" y="3995738"/>
            <a:ext cx="9232900" cy="922337"/>
          </a:xfrm>
          <a:prstGeom prst="rect">
            <a:avLst/>
          </a:prstGeom>
          <a:noFill/>
          <a:ln w="9525">
            <a:noFill/>
          </a:ln>
        </p:spPr>
        <p:txBody>
          <a:bodyPr wrap="square" anchor="t">
            <a:spAutoFit/>
          </a:bodyPr>
          <a:p>
            <a:pPr>
              <a:lnSpc>
                <a:spcPct val="150000"/>
              </a:lnSpc>
              <a:buSzTx/>
            </a:pPr>
            <a:r>
              <a:rPr lang="zh-CN" altLang="en-US">
                <a:latin typeface="微软雅黑" panose="020B0503020204020204" charset="-122"/>
                <a:ea typeface="微软雅黑" panose="020B0503020204020204" charset="-122"/>
              </a:rPr>
              <a:t>（三）没有职业差异。无论是城镇个体、私营企业从业人员，还是国有、集体企业职工，只要参加了社会基本养老保险，退休时就可按同样的基本养老金计发办法享有养老待遇。</a:t>
            </a:r>
            <a:endParaRPr lang="zh-CN" altLang="en-US">
              <a:latin typeface="微软雅黑" panose="020B0503020204020204" charset="-122"/>
              <a:ea typeface="微软雅黑" panose="020B0503020204020204" charset="-122"/>
            </a:endParaRPr>
          </a:p>
        </p:txBody>
      </p:sp>
      <p:sp>
        <p:nvSpPr>
          <p:cNvPr id="26630" name="标题 1"/>
          <p:cNvSpPr>
            <a:spLocks noGrp="1"/>
          </p:cNvSpPr>
          <p:nvPr>
            <p:custDataLst>
              <p:tags r:id="rId7"/>
            </p:custDataLst>
          </p:nvPr>
        </p:nvSpPr>
        <p:spPr>
          <a:xfrm>
            <a:off x="454025" y="439420"/>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
        <p:nvSpPr>
          <p:cNvPr id="26629" name="文本框 7"/>
          <p:cNvSpPr txBox="1"/>
          <p:nvPr>
            <p:custDataLst>
              <p:tags r:id="rId8"/>
            </p:custDataLst>
          </p:nvPr>
        </p:nvSpPr>
        <p:spPr>
          <a:xfrm>
            <a:off x="720725" y="5348288"/>
            <a:ext cx="10347325" cy="1338262"/>
          </a:xfrm>
          <a:prstGeom prst="rect">
            <a:avLst/>
          </a:prstGeom>
          <a:noFill/>
          <a:ln w="9525">
            <a:noFill/>
          </a:ln>
        </p:spPr>
        <p:txBody>
          <a:bodyPr wrap="square" anchor="t">
            <a:spAutoFit/>
          </a:bodyPr>
          <a:p>
            <a:pPr>
              <a:lnSpc>
                <a:spcPct val="150000"/>
              </a:lnSpc>
              <a:buSzTx/>
            </a:pPr>
            <a:r>
              <a:rPr lang="zh-CN" altLang="en-US">
                <a:latin typeface="微软雅黑" panose="020B0503020204020204" charset="-122"/>
                <a:ea typeface="微软雅黑" panose="020B0503020204020204" charset="-122"/>
              </a:rPr>
              <a:t>（四）流动不影响待遇。劳动者在所有企业和个体经济组织之间的工作流动，养老保险关系和个体帐户都可以保留并随之转移，缴纳的基本养老保险费可累计计算，退休时不影响基本养老金待遇的计发。  </a:t>
            </a:r>
            <a:endParaRPr lang="zh-CN" altLang="en-US">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5601" name="文本框 3"/>
          <p:cNvSpPr txBox="1"/>
          <p:nvPr>
            <p:custDataLst>
              <p:tags r:id="rId3"/>
            </p:custDataLst>
          </p:nvPr>
        </p:nvSpPr>
        <p:spPr>
          <a:xfrm>
            <a:off x="771525" y="2759075"/>
            <a:ext cx="2930525" cy="2860675"/>
          </a:xfrm>
          <a:prstGeom prst="rect">
            <a:avLst/>
          </a:prstGeom>
          <a:noFill/>
          <a:ln w="9525">
            <a:noFill/>
          </a:ln>
        </p:spPr>
        <p:txBody>
          <a:bodyPr wrap="square" anchor="t">
            <a:spAutoFit/>
          </a:bodyPr>
          <a:p>
            <a:pPr>
              <a:lnSpc>
                <a:spcPct val="150000"/>
              </a:lnSpc>
            </a:pPr>
            <a:r>
              <a:rPr lang="zh-CN" altLang="zh-CN" sz="2400">
                <a:latin typeface="微软雅黑" panose="020B0503020204020204" charset="-122"/>
                <a:ea typeface="微软雅黑" panose="020B0503020204020204" charset="-122"/>
              </a:rPr>
              <a:t>参保职工在缴费期间内死亡的，其个人账户中个人缴纳部分本息由法定继承人一次性领取。</a:t>
            </a:r>
            <a:endParaRPr lang="zh-CN" altLang="zh-CN" sz="2400">
              <a:latin typeface="微软雅黑" panose="020B0503020204020204" charset="-122"/>
              <a:ea typeface="微软雅黑" panose="020B0503020204020204" charset="-122"/>
            </a:endParaRPr>
          </a:p>
        </p:txBody>
      </p:sp>
      <p:sp>
        <p:nvSpPr>
          <p:cNvPr id="25603" name="文本框 4"/>
          <p:cNvSpPr txBox="1"/>
          <p:nvPr>
            <p:custDataLst>
              <p:tags r:id="rId4"/>
            </p:custDataLst>
          </p:nvPr>
        </p:nvSpPr>
        <p:spPr>
          <a:xfrm>
            <a:off x="454025" y="1785938"/>
            <a:ext cx="6278563" cy="460375"/>
          </a:xfrm>
          <a:prstGeom prst="rect">
            <a:avLst/>
          </a:prstGeom>
          <a:noFill/>
          <a:ln w="9525">
            <a:noFill/>
          </a:ln>
        </p:spPr>
        <p:txBody>
          <a:bodyPr wrap="none" anchor="t">
            <a:spAutoFit/>
          </a:bodyPr>
          <a:p>
            <a:r>
              <a:rPr lang="zh-CN" altLang="zh-CN" sz="2400" b="1">
                <a:latin typeface="微软雅黑" panose="020B0503020204020204" charset="-122"/>
                <a:ea typeface="微软雅黑" panose="020B0503020204020204" charset="-122"/>
                <a:sym typeface="宋体" panose="02010600030101010101" pitchFamily="2" charset="-122"/>
              </a:rPr>
              <a:t>未达到退休年龄亡故的，个人账户如何处理？</a:t>
            </a:r>
            <a:endParaRPr lang="zh-CN" altLang="zh-CN" sz="2400" b="1">
              <a:latin typeface="微软雅黑" panose="020B0503020204020204" charset="-122"/>
              <a:ea typeface="微软雅黑" panose="020B0503020204020204" charset="-122"/>
              <a:sym typeface="宋体" panose="02010600030101010101" pitchFamily="2" charset="-122"/>
            </a:endParaRPr>
          </a:p>
        </p:txBody>
      </p:sp>
      <p:pic>
        <p:nvPicPr>
          <p:cNvPr id="28676" name="图片 1" descr="a828c124a1b5bd7461436b87daa3a5d5"/>
          <p:cNvPicPr>
            <a:picLocks noChangeAspect="1"/>
          </p:cNvPicPr>
          <p:nvPr>
            <p:custDataLst>
              <p:tags r:id="rId5"/>
            </p:custDataLst>
          </p:nvPr>
        </p:nvPicPr>
        <p:blipFill>
          <a:blip r:embed="rId6"/>
          <a:stretch>
            <a:fillRect/>
          </a:stretch>
        </p:blipFill>
        <p:spPr>
          <a:xfrm>
            <a:off x="6073775" y="2132013"/>
            <a:ext cx="5538788" cy="4445000"/>
          </a:xfrm>
          <a:prstGeom prst="rect">
            <a:avLst/>
          </a:prstGeom>
          <a:noFill/>
          <a:ln w="9525">
            <a:noFill/>
          </a:ln>
        </p:spPr>
      </p:pic>
      <p:sp>
        <p:nvSpPr>
          <p:cNvPr id="28675" name="标题 1"/>
          <p:cNvSpPr>
            <a:spLocks noGrp="1"/>
          </p:cNvSpPr>
          <p:nvPr>
            <p:custDataLst>
              <p:tags r:id="rId7"/>
            </p:custDataLst>
          </p:nvPr>
        </p:nvSpPr>
        <p:spPr>
          <a:xfrm>
            <a:off x="579120" y="57213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linds(horizontal)">
                                      <p:cBhvr>
                                        <p:cTn id="7" dur="500"/>
                                        <p:tgtEl>
                                          <p:spTgt spid="256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blinds(horizontal)">
                                      <p:cBhvr>
                                        <p:cTn id="12"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56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765810" y="1902460"/>
            <a:ext cx="6737985" cy="4531360"/>
          </a:xfrm>
          <a:prstGeom prst="rect">
            <a:avLst/>
          </a:prstGeom>
          <a:noFill/>
        </p:spPr>
        <p:txBody>
          <a:bodyPr wrap="square" rtlCol="0" anchor="t">
            <a:noAutofit/>
          </a:bodyPr>
          <a:p>
            <a:r>
              <a:rPr lang="zh-CN" altLang="en-US" sz="2200"/>
              <a:t>根据国家规定，2010年1月1日后重复领取城镇企业职工基本养老金的参保人员，由本人与社会保险经办机构协商确定保留其中一个养老保险关系并继续领取待遇，其他的养老保险关系应予以清理，个人账户剩余部分一次性退还本人，重复领取的基本养老保险待遇应予退还。</a:t>
            </a:r>
            <a:endParaRPr lang="zh-CN" altLang="en-US" sz="2200"/>
          </a:p>
          <a:p>
            <a:endParaRPr lang="zh-CN" altLang="en-US" sz="2200"/>
          </a:p>
          <a:p>
            <a:r>
              <a:rPr lang="zh-CN" altLang="en-US" sz="2200"/>
              <a:t>本人不予退还的，从其被清理的养老保险个人账户余额中抵扣。</a:t>
            </a:r>
            <a:endParaRPr lang="zh-CN" altLang="en-US" sz="2200"/>
          </a:p>
          <a:p>
            <a:endParaRPr lang="zh-CN" altLang="en-US" sz="2200"/>
          </a:p>
          <a:p>
            <a:r>
              <a:rPr lang="zh-CN" altLang="en-US" sz="2200"/>
              <a:t>养老保险个人账户余额不足以抵扣重复领取的基本养老保险待遇的，从继续发放的基本养老金中按照一定比例逐月进行抵扣，直至重复领取的基本养老保险待遇全部退还。</a:t>
            </a:r>
            <a:endParaRPr lang="zh-CN" altLang="en-US" sz="2200"/>
          </a:p>
        </p:txBody>
      </p:sp>
      <p:sp>
        <p:nvSpPr>
          <p:cNvPr id="26626" name="文本框 1"/>
          <p:cNvSpPr txBox="1"/>
          <p:nvPr>
            <p:custDataLst>
              <p:tags r:id="rId3"/>
            </p:custDataLst>
          </p:nvPr>
        </p:nvSpPr>
        <p:spPr>
          <a:xfrm>
            <a:off x="2265363" y="1273493"/>
            <a:ext cx="3738562" cy="522287"/>
          </a:xfrm>
          <a:prstGeom prst="rect">
            <a:avLst/>
          </a:prstGeom>
          <a:noFill/>
          <a:ln w="9525">
            <a:noFill/>
          </a:ln>
        </p:spPr>
        <p:txBody>
          <a:bodyPr wrap="none" anchor="t">
            <a:spAutoFit/>
          </a:bodyPr>
          <a:p>
            <a:r>
              <a:rPr lang="zh-CN" altLang="en-US" sz="2800" b="1">
                <a:latin typeface="微软雅黑" panose="020B0503020204020204" charset="-122"/>
                <a:ea typeface="微软雅黑" panose="020B0503020204020204" charset="-122"/>
              </a:rPr>
              <a:t>重复缴费可以退还吗？</a:t>
            </a:r>
            <a:endParaRPr lang="zh-CN" altLang="en-US" sz="2800" b="1">
              <a:latin typeface="微软雅黑" panose="020B0503020204020204" charset="-122"/>
              <a:ea typeface="微软雅黑" panose="020B0503020204020204" charset="-122"/>
            </a:endParaRPr>
          </a:p>
        </p:txBody>
      </p:sp>
      <p:sp>
        <p:nvSpPr>
          <p:cNvPr id="28675" name="标题 1"/>
          <p:cNvSpPr>
            <a:spLocks noGrp="1"/>
          </p:cNvSpPr>
          <p:nvPr>
            <p:custDataLst>
              <p:tags r:id="rId4"/>
            </p:custDataLst>
          </p:nvPr>
        </p:nvSpPr>
        <p:spPr>
          <a:xfrm>
            <a:off x="579120" y="57213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pic>
        <p:nvPicPr>
          <p:cNvPr id="29700" name="图片 1" descr="e1c26a9468d4b1d3f06fbbb9a45a5969"/>
          <p:cNvPicPr>
            <a:picLocks noChangeAspect="1"/>
          </p:cNvPicPr>
          <p:nvPr>
            <p:custDataLst>
              <p:tags r:id="rId5"/>
            </p:custDataLst>
          </p:nvPr>
        </p:nvPicPr>
        <p:blipFill>
          <a:blip r:embed="rId6"/>
          <a:stretch>
            <a:fillRect/>
          </a:stretch>
        </p:blipFill>
        <p:spPr>
          <a:xfrm>
            <a:off x="7503478" y="2587625"/>
            <a:ext cx="4424362" cy="288448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pic>
        <p:nvPicPr>
          <p:cNvPr id="31747" name="图片 3" descr="微信图片_20190411151950"/>
          <p:cNvPicPr>
            <a:picLocks noChangeAspect="1"/>
          </p:cNvPicPr>
          <p:nvPr>
            <p:custDataLst>
              <p:tags r:id="rId3"/>
            </p:custDataLst>
          </p:nvPr>
        </p:nvPicPr>
        <p:blipFill>
          <a:blip r:embed="rId4"/>
          <a:stretch>
            <a:fillRect/>
          </a:stretch>
        </p:blipFill>
        <p:spPr>
          <a:xfrm>
            <a:off x="2292350" y="2033588"/>
            <a:ext cx="7607300" cy="4281487"/>
          </a:xfrm>
          <a:prstGeom prst="rect">
            <a:avLst/>
          </a:prstGeom>
          <a:noFill/>
          <a:ln w="9525">
            <a:noFill/>
          </a:ln>
        </p:spPr>
      </p:pic>
      <p:sp>
        <p:nvSpPr>
          <p:cNvPr id="5" name="文本框 4"/>
          <p:cNvSpPr txBox="1"/>
          <p:nvPr>
            <p:custDataLst>
              <p:tags r:id="rId5"/>
            </p:custDataLst>
          </p:nvPr>
        </p:nvSpPr>
        <p:spPr>
          <a:xfrm>
            <a:off x="4048125" y="1368425"/>
            <a:ext cx="3654425" cy="398463"/>
          </a:xfrm>
          <a:prstGeom prst="rect">
            <a:avLst/>
          </a:prstGeom>
          <a:noFill/>
          <a:ln w="9525">
            <a:noFill/>
          </a:ln>
        </p:spPr>
        <p:txBody>
          <a:bodyPr wrap="square" anchor="t">
            <a:spAutoFit/>
          </a:bodyPr>
          <a:p>
            <a:pPr algn="ctr"/>
            <a:r>
              <a:rPr lang="zh-CN" altLang="en-US" sz="2000" b="1">
                <a:latin typeface="微软雅黑" panose="020B0503020204020204" charset="-122"/>
                <a:ea typeface="微软雅黑" panose="020B0503020204020204" charset="-122"/>
              </a:rPr>
              <a:t>待遇确定机制</a:t>
            </a:r>
            <a:endParaRPr lang="zh-CN" altLang="en-US" sz="2000" b="1">
              <a:latin typeface="微软雅黑" panose="020B0503020204020204" charset="-122"/>
              <a:ea typeface="微软雅黑" panose="020B0503020204020204" charset="-122"/>
            </a:endParaRPr>
          </a:p>
        </p:txBody>
      </p:sp>
      <p:sp>
        <p:nvSpPr>
          <p:cNvPr id="28675" name="标题 1"/>
          <p:cNvSpPr>
            <a:spLocks noGrp="1"/>
          </p:cNvSpPr>
          <p:nvPr>
            <p:custDataLst>
              <p:tags r:id="rId6"/>
            </p:custDataLst>
          </p:nvPr>
        </p:nvSpPr>
        <p:spPr>
          <a:xfrm>
            <a:off x="579120" y="57213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32769" name="文本框 1"/>
          <p:cNvSpPr txBox="1"/>
          <p:nvPr>
            <p:custDataLst>
              <p:tags r:id="rId3"/>
            </p:custDataLst>
          </p:nvPr>
        </p:nvSpPr>
        <p:spPr>
          <a:xfrm>
            <a:off x="2203450" y="1527175"/>
            <a:ext cx="1325563" cy="368300"/>
          </a:xfrm>
          <a:prstGeom prst="rect">
            <a:avLst/>
          </a:prstGeom>
          <a:noFill/>
          <a:ln w="9525">
            <a:noFill/>
          </a:ln>
        </p:spPr>
        <p:txBody>
          <a:bodyPr wrap="none" anchor="t">
            <a:spAutoFit/>
          </a:bodyPr>
          <a:p>
            <a:r>
              <a:rPr lang="zh-CN" altLang="en-US" b="1">
                <a:latin typeface="微软雅黑" panose="020B0503020204020204" charset="-122"/>
                <a:ea typeface="微软雅黑" panose="020B0503020204020204" charset="-122"/>
              </a:rPr>
              <a:t>基础养老金</a:t>
            </a:r>
            <a:endParaRPr lang="zh-CN" altLang="en-US" b="1">
              <a:latin typeface="微软雅黑" panose="020B0503020204020204" charset="-122"/>
              <a:ea typeface="微软雅黑" panose="020B0503020204020204" charset="-122"/>
            </a:endParaRPr>
          </a:p>
        </p:txBody>
      </p:sp>
      <p:sp>
        <p:nvSpPr>
          <p:cNvPr id="32770" name="文本框 2"/>
          <p:cNvSpPr txBox="1"/>
          <p:nvPr>
            <p:custDataLst>
              <p:tags r:id="rId4"/>
            </p:custDataLst>
          </p:nvPr>
        </p:nvSpPr>
        <p:spPr>
          <a:xfrm>
            <a:off x="4121150" y="1527175"/>
            <a:ext cx="6354763" cy="368300"/>
          </a:xfrm>
          <a:prstGeom prst="rect">
            <a:avLst/>
          </a:prstGeom>
          <a:noFill/>
          <a:ln w="9525">
            <a:noFill/>
          </a:ln>
        </p:spPr>
        <p:txBody>
          <a:bodyPr wrap="none" anchor="t">
            <a:spAutoFit/>
          </a:bodyPr>
          <a:p>
            <a:r>
              <a:rPr lang="zh-CN" altLang="en-US">
                <a:latin typeface="微软雅黑" panose="020B0503020204020204" charset="-122"/>
                <a:ea typeface="微软雅黑" panose="020B0503020204020204" charset="-122"/>
              </a:rPr>
              <a:t>由中央和地方确定标准并全额支付给符合领取条件的参保人。</a:t>
            </a:r>
            <a:endParaRPr lang="zh-CN" altLang="en-US">
              <a:latin typeface="微软雅黑" panose="020B0503020204020204" charset="-122"/>
              <a:ea typeface="微软雅黑" panose="020B0503020204020204" charset="-122"/>
            </a:endParaRPr>
          </a:p>
        </p:txBody>
      </p:sp>
      <p:sp>
        <p:nvSpPr>
          <p:cNvPr id="32771" name="文本框 3"/>
          <p:cNvSpPr txBox="1"/>
          <p:nvPr>
            <p:custDataLst>
              <p:tags r:id="rId5"/>
            </p:custDataLst>
          </p:nvPr>
        </p:nvSpPr>
        <p:spPr>
          <a:xfrm>
            <a:off x="1974850" y="3203575"/>
            <a:ext cx="1782763" cy="368300"/>
          </a:xfrm>
          <a:prstGeom prst="rect">
            <a:avLst/>
          </a:prstGeom>
          <a:noFill/>
          <a:ln w="9525">
            <a:noFill/>
          </a:ln>
        </p:spPr>
        <p:txBody>
          <a:bodyPr wrap="none" anchor="t">
            <a:spAutoFit/>
          </a:bodyPr>
          <a:p>
            <a:r>
              <a:rPr lang="zh-CN" altLang="en-US" b="1">
                <a:latin typeface="微软雅黑" panose="020B0503020204020204" charset="-122"/>
                <a:ea typeface="微软雅黑" panose="020B0503020204020204" charset="-122"/>
              </a:rPr>
              <a:t>个人账户养老金</a:t>
            </a:r>
            <a:endParaRPr lang="zh-CN" altLang="en-US" b="1">
              <a:latin typeface="微软雅黑" panose="020B0503020204020204" charset="-122"/>
              <a:ea typeface="微软雅黑" panose="020B0503020204020204" charset="-122"/>
            </a:endParaRPr>
          </a:p>
        </p:txBody>
      </p:sp>
      <p:sp>
        <p:nvSpPr>
          <p:cNvPr id="32772" name="文本框 4"/>
          <p:cNvSpPr txBox="1"/>
          <p:nvPr>
            <p:custDataLst>
              <p:tags r:id="rId6"/>
            </p:custDataLst>
          </p:nvPr>
        </p:nvSpPr>
        <p:spPr>
          <a:xfrm>
            <a:off x="4121150" y="3203575"/>
            <a:ext cx="4525963" cy="368300"/>
          </a:xfrm>
          <a:prstGeom prst="rect">
            <a:avLst/>
          </a:prstGeom>
          <a:noFill/>
          <a:ln w="9525">
            <a:noFill/>
          </a:ln>
        </p:spPr>
        <p:txBody>
          <a:bodyPr wrap="none" anchor="t">
            <a:spAutoFit/>
          </a:bodyPr>
          <a:p>
            <a:r>
              <a:rPr lang="zh-CN" altLang="en-US">
                <a:latin typeface="微软雅黑" panose="020B0503020204020204" charset="-122"/>
                <a:ea typeface="微软雅黑" panose="020B0503020204020204" charset="-122"/>
              </a:rPr>
              <a:t>由个人账户全部储存额除以计发系数确定。</a:t>
            </a:r>
            <a:endParaRPr lang="zh-CN" altLang="en-US">
              <a:latin typeface="微软雅黑" panose="020B0503020204020204" charset="-122"/>
              <a:ea typeface="微软雅黑" panose="020B0503020204020204" charset="-122"/>
            </a:endParaRPr>
          </a:p>
        </p:txBody>
      </p:sp>
      <p:sp>
        <p:nvSpPr>
          <p:cNvPr id="32773" name="文本框 5"/>
          <p:cNvSpPr txBox="1"/>
          <p:nvPr>
            <p:custDataLst>
              <p:tags r:id="rId7"/>
            </p:custDataLst>
          </p:nvPr>
        </p:nvSpPr>
        <p:spPr>
          <a:xfrm>
            <a:off x="2546350" y="2312988"/>
            <a:ext cx="639763" cy="368300"/>
          </a:xfrm>
          <a:prstGeom prst="rect">
            <a:avLst/>
          </a:prstGeom>
          <a:noFill/>
          <a:ln w="9525">
            <a:noFill/>
          </a:ln>
        </p:spPr>
        <p:txBody>
          <a:bodyPr wrap="none" anchor="t">
            <a:spAutoFit/>
          </a:bodyPr>
          <a:p>
            <a:r>
              <a:rPr lang="zh-CN" altLang="en-US" b="1">
                <a:latin typeface="微软雅黑" panose="020B0503020204020204" charset="-122"/>
                <a:ea typeface="微软雅黑" panose="020B0503020204020204" charset="-122"/>
              </a:rPr>
              <a:t>中央</a:t>
            </a:r>
            <a:endParaRPr lang="zh-CN" altLang="en-US" b="1">
              <a:latin typeface="微软雅黑" panose="020B0503020204020204" charset="-122"/>
              <a:ea typeface="微软雅黑" panose="020B0503020204020204" charset="-122"/>
            </a:endParaRPr>
          </a:p>
        </p:txBody>
      </p:sp>
      <p:sp>
        <p:nvSpPr>
          <p:cNvPr id="32774" name="文本框 6"/>
          <p:cNvSpPr txBox="1"/>
          <p:nvPr>
            <p:custDataLst>
              <p:tags r:id="rId8"/>
            </p:custDataLst>
          </p:nvPr>
        </p:nvSpPr>
        <p:spPr>
          <a:xfrm>
            <a:off x="4076700" y="2044700"/>
            <a:ext cx="6443663" cy="922338"/>
          </a:xfrm>
          <a:prstGeom prst="rect">
            <a:avLst/>
          </a:prstGeom>
          <a:noFill/>
          <a:ln w="9525">
            <a:noFill/>
          </a:ln>
        </p:spPr>
        <p:txBody>
          <a:bodyPr wrap="square" anchor="t">
            <a:spAutoFit/>
          </a:bodyPr>
          <a:p>
            <a:pPr>
              <a:lnSpc>
                <a:spcPct val="150000"/>
              </a:lnSpc>
            </a:pPr>
            <a:r>
              <a:rPr lang="zh-CN" altLang="en-US">
                <a:latin typeface="微软雅黑" panose="020B0503020204020204" charset="-122"/>
                <a:ea typeface="微软雅黑" panose="020B0503020204020204" charset="-122"/>
              </a:rPr>
              <a:t>根据全国城乡居民人均可支配收入和财力状况等因素，合理确定全国基础养老金最低标准。</a:t>
            </a:r>
            <a:endParaRPr lang="zh-CN" altLang="en-US">
              <a:latin typeface="微软雅黑" panose="020B0503020204020204" charset="-122"/>
              <a:ea typeface="微软雅黑" panose="020B0503020204020204" charset="-122"/>
            </a:endParaRPr>
          </a:p>
        </p:txBody>
      </p:sp>
      <p:sp>
        <p:nvSpPr>
          <p:cNvPr id="32775" name="文本框 7"/>
          <p:cNvSpPr txBox="1"/>
          <p:nvPr>
            <p:custDataLst>
              <p:tags r:id="rId9"/>
            </p:custDataLst>
          </p:nvPr>
        </p:nvSpPr>
        <p:spPr>
          <a:xfrm>
            <a:off x="2546350" y="4178300"/>
            <a:ext cx="639763" cy="368300"/>
          </a:xfrm>
          <a:prstGeom prst="rect">
            <a:avLst/>
          </a:prstGeom>
          <a:noFill/>
          <a:ln w="9525">
            <a:noFill/>
          </a:ln>
        </p:spPr>
        <p:txBody>
          <a:bodyPr wrap="none" anchor="t">
            <a:spAutoFit/>
          </a:bodyPr>
          <a:p>
            <a:r>
              <a:rPr lang="zh-CN" altLang="en-US" b="1">
                <a:latin typeface="微软雅黑" panose="020B0503020204020204" charset="-122"/>
                <a:ea typeface="微软雅黑" panose="020B0503020204020204" charset="-122"/>
                <a:sym typeface="宋体" panose="02010600030101010101" pitchFamily="2" charset="-122"/>
              </a:rPr>
              <a:t>地方</a:t>
            </a:r>
            <a:endParaRPr lang="zh-CN" altLang="en-US" b="1">
              <a:latin typeface="微软雅黑" panose="020B0503020204020204" charset="-122"/>
              <a:ea typeface="微软雅黑" panose="020B0503020204020204" charset="-122"/>
            </a:endParaRPr>
          </a:p>
        </p:txBody>
      </p:sp>
      <p:sp>
        <p:nvSpPr>
          <p:cNvPr id="32776" name="文本框 8"/>
          <p:cNvSpPr txBox="1"/>
          <p:nvPr>
            <p:custDataLst>
              <p:tags r:id="rId10"/>
            </p:custDataLst>
          </p:nvPr>
        </p:nvSpPr>
        <p:spPr>
          <a:xfrm>
            <a:off x="4076700" y="4017963"/>
            <a:ext cx="5972175" cy="2584450"/>
          </a:xfrm>
          <a:prstGeom prst="rect">
            <a:avLst/>
          </a:prstGeom>
          <a:noFill/>
          <a:ln w="9525">
            <a:noFill/>
          </a:ln>
        </p:spPr>
        <p:txBody>
          <a:bodyPr wrap="square" anchor="t">
            <a:spAutoFit/>
          </a:bodyPr>
          <a:p>
            <a:pPr>
              <a:lnSpc>
                <a:spcPct val="150000"/>
              </a:lnSpc>
            </a:pPr>
            <a:r>
              <a:rPr lang="zh-CN" altLang="en-US">
                <a:latin typeface="微软雅黑" panose="020B0503020204020204" charset="-122"/>
                <a:ea typeface="微软雅黑" panose="020B0503020204020204" charset="-122"/>
              </a:rPr>
              <a:t>应当根据当地实际提高基础养老金标准，对65岁及以上参保城乡老年居民予以适当倾斜；对长期缴费、超过最低缴费年限的，应适当加发年限基础养老金。</a:t>
            </a:r>
            <a:endParaRPr lang="zh-CN" altLang="en-US">
              <a:latin typeface="微软雅黑" panose="020B0503020204020204" charset="-122"/>
              <a:ea typeface="微软雅黑" panose="020B0503020204020204" charset="-122"/>
            </a:endParaRPr>
          </a:p>
          <a:p>
            <a:pPr>
              <a:lnSpc>
                <a:spcPct val="150000"/>
              </a:lnSpc>
            </a:pPr>
            <a:endParaRPr lang="zh-CN" altLang="en-US">
              <a:latin typeface="微软雅黑" panose="020B0503020204020204" charset="-122"/>
              <a:ea typeface="微软雅黑" panose="020B0503020204020204" charset="-122"/>
            </a:endParaRPr>
          </a:p>
          <a:p>
            <a:pPr>
              <a:lnSpc>
                <a:spcPct val="150000"/>
              </a:lnSpc>
            </a:pPr>
            <a:r>
              <a:rPr lang="zh-CN" altLang="en-US">
                <a:latin typeface="微软雅黑" panose="020B0503020204020204" charset="-122"/>
                <a:ea typeface="微软雅黑" panose="020B0503020204020204" charset="-122"/>
              </a:rPr>
              <a:t>个人账户养老金由个人账户储存额除以计发系数确定，计发系数与职工养老保险个人账户养老金计发系数一致。</a:t>
            </a:r>
            <a:endParaRPr lang="zh-CN" altLang="en-US">
              <a:latin typeface="微软雅黑" panose="020B0503020204020204" charset="-122"/>
              <a:ea typeface="微软雅黑" panose="020B0503020204020204" charset="-122"/>
            </a:endParaRPr>
          </a:p>
        </p:txBody>
      </p:sp>
      <p:sp>
        <p:nvSpPr>
          <p:cNvPr id="28675" name="标题 1"/>
          <p:cNvSpPr>
            <a:spLocks noGrp="1"/>
          </p:cNvSpPr>
          <p:nvPr>
            <p:custDataLst>
              <p:tags r:id="rId11"/>
            </p:custDataLst>
          </p:nvPr>
        </p:nvSpPr>
        <p:spPr>
          <a:xfrm>
            <a:off x="579120" y="57213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矩形 5"/>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15" name="矩形 259"/>
          <p:cNvSpPr>
            <a:spLocks noChangeArrowheads="1"/>
          </p:cNvSpPr>
          <p:nvPr>
            <p:custDataLst>
              <p:tags r:id="rId4"/>
            </p:custDataLst>
          </p:nvPr>
        </p:nvSpPr>
        <p:spPr bwMode="auto">
          <a:xfrm>
            <a:off x="2638425" y="2106613"/>
            <a:ext cx="23796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02</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sp>
        <p:nvSpPr>
          <p:cNvPr id="10" name="矩形 9"/>
          <p:cNvSpPr/>
          <p:nvPr>
            <p:custDataLst>
              <p:tags r:id="rId5"/>
            </p:custDataLst>
          </p:nvPr>
        </p:nvSpPr>
        <p:spPr>
          <a:xfrm>
            <a:off x="5815013" y="2855913"/>
            <a:ext cx="3184525" cy="614362"/>
          </a:xfrm>
          <a:prstGeom prst="rect">
            <a:avLst/>
          </a:prstGeom>
          <a:noFill/>
          <a:ln w="9525">
            <a:noFill/>
          </a:ln>
        </p:spPr>
        <p:txBody>
          <a:bodyPr wrap="square" lIns="0" tIns="0" rIns="0" bIns="0" anchor="t">
            <a:spAutoFit/>
          </a:bodyPr>
          <a:p>
            <a:r>
              <a:rPr lang="zh-CN" altLang="en-US" sz="4000" b="1">
                <a:latin typeface="微软雅黑" panose="020B0503020204020204" charset="-122"/>
                <a:ea typeface="微软雅黑" panose="020B0503020204020204" charset="-122"/>
                <a:sym typeface="宋体" panose="02010600030101010101" pitchFamily="2" charset="-122"/>
              </a:rPr>
              <a:t>医疗保险</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custDataLst>
              <p:tags r:id="rId6"/>
            </p:custDataLst>
          </p:nvPr>
        </p:nvSpPr>
        <p:spPr>
          <a:xfrm>
            <a:off x="5757863" y="3694113"/>
            <a:ext cx="913130" cy="260350"/>
          </a:xfrm>
          <a:prstGeom prst="rect">
            <a:avLst/>
          </a:prstGeom>
          <a:noFill/>
          <a:ln w="9525">
            <a:noFill/>
          </a:ln>
        </p:spPr>
        <p:txBody>
          <a:bodyPr wrap="none" anchor="t">
            <a:spAutoFit/>
          </a:bodyPr>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门诊待遇</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2" name="TextBox 11"/>
          <p:cNvSpPr txBox="1"/>
          <p:nvPr>
            <p:custDataLst>
              <p:tags r:id="rId7"/>
            </p:custDataLst>
          </p:nvPr>
        </p:nvSpPr>
        <p:spPr>
          <a:xfrm>
            <a:off x="7469188" y="3694113"/>
            <a:ext cx="913130" cy="260350"/>
          </a:xfrm>
          <a:prstGeom prst="rect">
            <a:avLst/>
          </a:prstGeom>
          <a:noFill/>
          <a:ln w="9525">
            <a:noFill/>
          </a:ln>
        </p:spPr>
        <p:txBody>
          <a:bodyPr wrap="none" anchor="t">
            <a:spAutoFit/>
          </a:bodyPr>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报销标准</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3" presetClass="entr" presetSubtype="3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strVal val="4*#ppt_w"/>
                                          </p:val>
                                        </p:tav>
                                        <p:tav tm="100000">
                                          <p:val>
                                            <p:strVal val="#ppt_w"/>
                                          </p:val>
                                        </p:tav>
                                      </p:tavLst>
                                    </p:anim>
                                    <p:anim calcmode="lin" valueType="num">
                                      <p:cBhvr>
                                        <p:cTn id="21" dur="500" fill="hold"/>
                                        <p:tgtEl>
                                          <p:spTgt spid="10"/>
                                        </p:tgtEl>
                                        <p:attrNameLst>
                                          <p:attrName>ppt_h</p:attrName>
                                        </p:attrNameLst>
                                      </p:cBhvr>
                                      <p:tavLst>
                                        <p:tav tm="0">
                                          <p:val>
                                            <p:strVal val="4*#ppt_h"/>
                                          </p:val>
                                        </p:tav>
                                        <p:tav tm="100000">
                                          <p:val>
                                            <p:strVal val="#ppt_h"/>
                                          </p:val>
                                        </p:tav>
                                      </p:tavLst>
                                    </p:anim>
                                  </p:childTnLst>
                                </p:cTn>
                              </p:par>
                            </p:childTnLst>
                          </p:cTn>
                        </p:par>
                        <p:par>
                          <p:cTn id="22" fill="hold">
                            <p:stCondLst>
                              <p:cond delay="500"/>
                            </p:stCondLst>
                            <p:childTnLst>
                              <p:par>
                                <p:cTn id="23" presetID="1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p:tgtEl>
                                          <p:spTgt spid="11"/>
                                        </p:tgtEl>
                                        <p:attrNameLst>
                                          <p:attrName>ppt_x</p:attrName>
                                        </p:attrNameLst>
                                      </p:cBhvr>
                                      <p:tavLst>
                                        <p:tav tm="0">
                                          <p:val>
                                            <p:strVal val="#ppt_x-#ppt_w*1.125000"/>
                                          </p:val>
                                        </p:tav>
                                        <p:tav tm="100000">
                                          <p:val>
                                            <p:strVal val="#ppt_x"/>
                                          </p:val>
                                        </p:tav>
                                      </p:tavLst>
                                    </p:anim>
                                    <p:animEffect transition="in" filter="wipe(right)">
                                      <p:cBhvr>
                                        <p:cTn id="26" dur="500"/>
                                        <p:tgtEl>
                                          <p:spTgt spid="11"/>
                                        </p:tgtEl>
                                      </p:cBhvr>
                                    </p:animEffect>
                                  </p:childTnLst>
                                </p:cTn>
                              </p:par>
                            </p:childTnLst>
                          </p:cTn>
                        </p:par>
                        <p:par>
                          <p:cTn id="27" fill="hold">
                            <p:stCondLst>
                              <p:cond delay="1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5"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10244" name="文本框 3"/>
          <p:cNvSpPr txBox="1"/>
          <p:nvPr>
            <p:custDataLst>
              <p:tags r:id="rId3"/>
            </p:custDataLst>
          </p:nvPr>
        </p:nvSpPr>
        <p:spPr>
          <a:xfrm>
            <a:off x="487363" y="2836863"/>
            <a:ext cx="3459162" cy="2527300"/>
          </a:xfrm>
          <a:prstGeom prst="rect">
            <a:avLst/>
          </a:prstGeom>
          <a:noFill/>
          <a:ln w="9525">
            <a:noFill/>
          </a:ln>
        </p:spPr>
        <p:txBody>
          <a:bodyPr wrap="square" anchor="t">
            <a:spAutoFit/>
          </a:bodyPr>
          <a:p>
            <a:pPr>
              <a:lnSpc>
                <a:spcPct val="180000"/>
              </a:lnSpc>
            </a:pPr>
            <a:r>
              <a:rPr lang="en-US" altLang="zh-CN">
                <a:latin typeface="微软雅黑" panose="020B0503020204020204" charset="-122"/>
                <a:ea typeface="微软雅黑" panose="020B0503020204020204" charset="-122"/>
              </a:rPr>
              <a:t>      </a:t>
            </a:r>
            <a:r>
              <a:rPr lang="zh-CN" altLang="en-US" b="1">
                <a:latin typeface="微软雅黑" panose="020B0503020204020204" charset="-122"/>
                <a:ea typeface="微软雅黑" panose="020B0503020204020204" charset="-122"/>
              </a:rPr>
              <a:t>城镇职工基本医疗保险制度</a:t>
            </a:r>
            <a:r>
              <a:rPr lang="zh-CN" altLang="en-US">
                <a:latin typeface="微软雅黑" panose="020B0503020204020204" charset="-122"/>
                <a:ea typeface="微软雅黑" panose="020B0503020204020204" charset="-122"/>
              </a:rPr>
              <a:t>，是根据财政、企业和个人的承受能力所建立的保障职工基本医疗需求的社会保险制度。</a:t>
            </a:r>
            <a:endParaRPr lang="zh-CN" altLang="en-US" sz="1600">
              <a:latin typeface="微软雅黑" panose="020B0503020204020204" charset="-122"/>
              <a:ea typeface="微软雅黑" panose="020B0503020204020204" charset="-122"/>
            </a:endParaRPr>
          </a:p>
          <a:p>
            <a:pPr>
              <a:lnSpc>
                <a:spcPct val="180000"/>
              </a:lnSpc>
            </a:pPr>
            <a:endParaRPr lang="zh-CN" altLang="en-US" sz="1600">
              <a:latin typeface="微软雅黑" panose="020B0503020204020204" charset="-122"/>
              <a:ea typeface="微软雅黑" panose="020B0503020204020204" charset="-122"/>
            </a:endParaRPr>
          </a:p>
        </p:txBody>
      </p:sp>
      <p:grpSp>
        <p:nvGrpSpPr>
          <p:cNvPr id="10245" name="组合 9"/>
          <p:cNvGrpSpPr/>
          <p:nvPr/>
        </p:nvGrpSpPr>
        <p:grpSpPr>
          <a:xfrm>
            <a:off x="774700" y="2093913"/>
            <a:ext cx="2476500" cy="436562"/>
            <a:chOff x="1654" y="2632"/>
            <a:chExt cx="3901" cy="688"/>
          </a:xfrm>
        </p:grpSpPr>
        <p:grpSp>
          <p:nvGrpSpPr>
            <p:cNvPr id="34819" name="组合 5"/>
            <p:cNvGrpSpPr/>
            <p:nvPr/>
          </p:nvGrpSpPr>
          <p:grpSpPr>
            <a:xfrm>
              <a:off x="1654" y="2632"/>
              <a:ext cx="3901" cy="688"/>
              <a:chOff x="1758" y="2566"/>
              <a:chExt cx="3849" cy="568"/>
            </a:xfrm>
          </p:grpSpPr>
          <p:sp>
            <p:nvSpPr>
              <p:cNvPr id="7" name="矩形 6"/>
              <p:cNvSpPr/>
              <p:nvPr>
                <p:custDataLst>
                  <p:tags r:id="rId4"/>
                </p:custDataLst>
              </p:nvPr>
            </p:nvSpPr>
            <p:spPr>
              <a:xfrm>
                <a:off x="1758" y="2566"/>
                <a:ext cx="3514" cy="567"/>
              </a:xfrm>
              <a:prstGeom prst="rect">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等腰三角形 7"/>
              <p:cNvSpPr/>
              <p:nvPr>
                <p:custDataLst>
                  <p:tags r:id="rId5"/>
                </p:custDataLst>
              </p:nvPr>
            </p:nvSpPr>
            <p:spPr>
              <a:xfrm rot="5400000">
                <a:off x="5157" y="2684"/>
                <a:ext cx="566" cy="334"/>
              </a:xfrm>
              <a:prstGeom prst="triangle">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34822" name="文本框 8"/>
            <p:cNvSpPr txBox="1"/>
            <p:nvPr>
              <p:custDataLst>
                <p:tags r:id="rId6"/>
              </p:custDataLst>
            </p:nvPr>
          </p:nvSpPr>
          <p:spPr>
            <a:xfrm>
              <a:off x="2458" y="2661"/>
              <a:ext cx="2342" cy="580"/>
            </a:xfrm>
            <a:prstGeom prst="rect">
              <a:avLst/>
            </a:prstGeom>
            <a:noFill/>
            <a:ln w="9525">
              <a:noFill/>
            </a:ln>
          </p:spPr>
          <p:txBody>
            <a:bodyPr wrap="square" anchor="t">
              <a:spAutoFit/>
            </a:bodyPr>
            <a:p>
              <a:r>
                <a:rPr lang="zh-CN" altLang="en-US" b="1">
                  <a:latin typeface="微软雅黑" panose="020B0503020204020204" charset="-122"/>
                  <a:ea typeface="微软雅黑" panose="020B0503020204020204" charset="-122"/>
                  <a:sym typeface="宋体" panose="02010600030101010101" pitchFamily="2" charset="-122"/>
                </a:rPr>
                <a:t>医疗保险</a:t>
              </a:r>
              <a:endParaRPr lang="zh-CN" altLang="en-US" b="1">
                <a:latin typeface="Arial" panose="020B0604020202020204" pitchFamily="34" charset="0"/>
                <a:ea typeface="宋体" panose="02010600030101010101" pitchFamily="2" charset="-122"/>
              </a:endParaRPr>
            </a:p>
          </p:txBody>
        </p:sp>
      </p:grpSp>
      <p:sp>
        <p:nvSpPr>
          <p:cNvPr id="34823" name="文本框 4"/>
          <p:cNvSpPr txBox="1"/>
          <p:nvPr>
            <p:custDataLst>
              <p:tags r:id="rId7"/>
            </p:custDataLst>
          </p:nvPr>
        </p:nvSpPr>
        <p:spPr>
          <a:xfrm>
            <a:off x="5480050" y="1220788"/>
            <a:ext cx="1117600" cy="244475"/>
          </a:xfrm>
          <a:prstGeom prst="rect">
            <a:avLst/>
          </a:prstGeom>
          <a:noFill/>
          <a:ln w="9525">
            <a:noFill/>
          </a:ln>
        </p:spPr>
        <p:txBody>
          <a:bodyPr wrap="square" anchor="t">
            <a:spAutoFit/>
          </a:bodyPr>
          <a:p>
            <a:pPr algn="ctr"/>
            <a:endParaRPr lang="zh-CN" altLang="en-US" sz="1000">
              <a:solidFill>
                <a:srgbClr val="7F7F7F"/>
              </a:solidFill>
              <a:latin typeface="Arial" panose="020B0604020202020204" pitchFamily="34" charset="0"/>
              <a:ea typeface="宋体" panose="02010600030101010101" pitchFamily="2" charset="-122"/>
            </a:endParaRPr>
          </a:p>
        </p:txBody>
      </p:sp>
      <p:pic>
        <p:nvPicPr>
          <p:cNvPr id="34825" name="图片 2" descr="2e35146829da3b6e81f02a0192cf217b"/>
          <p:cNvPicPr>
            <a:picLocks noChangeAspect="1"/>
          </p:cNvPicPr>
          <p:nvPr>
            <p:custDataLst>
              <p:tags r:id="rId8"/>
            </p:custDataLst>
          </p:nvPr>
        </p:nvPicPr>
        <p:blipFill>
          <a:blip r:embed="rId9"/>
          <a:stretch>
            <a:fillRect/>
          </a:stretch>
        </p:blipFill>
        <p:spPr>
          <a:xfrm>
            <a:off x="6134100" y="1844675"/>
            <a:ext cx="5100638" cy="3170238"/>
          </a:xfrm>
          <a:prstGeom prst="rect">
            <a:avLst/>
          </a:prstGeom>
          <a:noFill/>
          <a:ln w="9525">
            <a:noFill/>
          </a:ln>
        </p:spPr>
      </p:pic>
      <p:sp>
        <p:nvSpPr>
          <p:cNvPr id="34824" name="标题 1"/>
          <p:cNvSpPr>
            <a:spLocks noGrp="1"/>
          </p:cNvSpPr>
          <p:nvPr>
            <p:custDataLst>
              <p:tags r:id="rId10"/>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par>
                                <p:cTn id="8" presetID="3" presetClass="entr" presetSubtype="10" fill="hold" grpId="2" nodeType="withEffect">
                                  <p:stCondLst>
                                    <p:cond delay="0"/>
                                  </p:stCondLst>
                                  <p:childTnLst>
                                    <p:set>
                                      <p:cBhvr>
                                        <p:cTn id="9" dur="1" fill="hold">
                                          <p:stCondLst>
                                            <p:cond delay="0"/>
                                          </p:stCondLst>
                                        </p:cTn>
                                        <p:tgtEl>
                                          <p:spTgt spid="10244"/>
                                        </p:tgtEl>
                                        <p:attrNameLst>
                                          <p:attrName>style.visibility</p:attrName>
                                        </p:attrNameLst>
                                      </p:cBhvr>
                                      <p:to>
                                        <p:strVal val="visible"/>
                                      </p:to>
                                    </p:set>
                                    <p:animEffect transition="in" filter="blinds(horizontal)">
                                      <p:cBhvr>
                                        <p:cTn id="1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1"/>
      <p:bldP spid="10244"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custDataLst>
              <p:tags r:id="rId3"/>
            </p:custDataLst>
          </p:nvPr>
        </p:nvSpPr>
        <p:spPr>
          <a:xfrm>
            <a:off x="2481263" y="4335463"/>
            <a:ext cx="7561262" cy="1568450"/>
          </a:xfrm>
          <a:prstGeom prst="rect">
            <a:avLst/>
          </a:prstGeom>
          <a:noFill/>
          <a:ln w="9525">
            <a:noFill/>
          </a:ln>
        </p:spPr>
        <p:txBody>
          <a:bodyPr wrap="square" anchor="t">
            <a:spAutoFit/>
          </a:bodyPr>
          <a:p>
            <a:pPr>
              <a:lnSpc>
                <a:spcPct val="150000"/>
              </a:lnSpc>
            </a:pP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基本医疗保险费由用人单位和职工个人共同缴纳。个人账户资金主要用于支付参保人员在定点医疗机构和定点零售药店就医购药符合规定的费用，个人账户资金用完或不足部分，由参保人员个人用现金支付，个人账户可以结转使用和依法继承。参保职工因病住院先自付住院起付额，再进入统筹基金和职工个人共付段。</a:t>
            </a:r>
            <a:endParaRPr lang="zh-CN" altLang="en-US" sz="1600">
              <a:latin typeface="Arial" panose="020B0604020202020204" pitchFamily="34" charset="0"/>
              <a:ea typeface="宋体" panose="02010600030101010101" pitchFamily="2" charset="-122"/>
            </a:endParaRPr>
          </a:p>
        </p:txBody>
      </p:sp>
      <p:grpSp>
        <p:nvGrpSpPr>
          <p:cNvPr id="6" name="组合 5"/>
          <p:cNvGrpSpPr/>
          <p:nvPr/>
        </p:nvGrpSpPr>
        <p:grpSpPr>
          <a:xfrm>
            <a:off x="2481263" y="1485900"/>
            <a:ext cx="4493735" cy="590550"/>
            <a:chOff x="2438" y="2566"/>
            <a:chExt cx="7075" cy="931"/>
          </a:xfrm>
        </p:grpSpPr>
        <p:sp>
          <p:nvSpPr>
            <p:cNvPr id="3" name="图文框 2"/>
            <p:cNvSpPr/>
            <p:nvPr>
              <p:custDataLst>
                <p:tags r:id="rId4"/>
              </p:custDataLst>
            </p:nvPr>
          </p:nvSpPr>
          <p:spPr>
            <a:xfrm>
              <a:off x="2438" y="2566"/>
              <a:ext cx="7075" cy="931"/>
            </a:xfrm>
            <a:prstGeom prst="frame">
              <a:avLst/>
            </a:prstGeom>
            <a:gradFill>
              <a:gsLst>
                <a:gs pos="18000">
                  <a:srgbClr val="FFE79C"/>
                </a:gs>
                <a:gs pos="0">
                  <a:schemeClr val="bg1"/>
                </a:gs>
                <a:gs pos="76000">
                  <a:srgbClr val="FFD44E">
                    <a:alpha val="100000"/>
                  </a:srgbClr>
                </a:gs>
                <a:gs pos="50000">
                  <a:srgbClr val="FFC000">
                    <a:alpha val="45000"/>
                    <a:lumMod val="89000"/>
                    <a:lumOff val="11000"/>
                  </a:srgbClr>
                </a:gs>
                <a:gs pos="0">
                  <a:schemeClr val="accent1">
                    <a:lumMod val="30000"/>
                    <a:lumOff val="70000"/>
                  </a:schemeClr>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4" name="矩形 3"/>
            <p:cNvSpPr/>
            <p:nvPr>
              <p:custDataLst>
                <p:tags r:id="rId5"/>
              </p:custDataLst>
            </p:nvPr>
          </p:nvSpPr>
          <p:spPr>
            <a:xfrm>
              <a:off x="2438" y="2566"/>
              <a:ext cx="923" cy="931"/>
            </a:xfrm>
            <a:prstGeom prst="rect">
              <a:avLst/>
            </a:prstGeom>
            <a:gradFill>
              <a:gsLst>
                <a:gs pos="18000">
                  <a:srgbClr val="FFE79C"/>
                </a:gs>
                <a:gs pos="0">
                  <a:schemeClr val="bg1"/>
                </a:gs>
                <a:gs pos="76000">
                  <a:srgbClr val="FFD44E"/>
                </a:gs>
                <a:gs pos="50000">
                  <a:srgbClr val="FFC71C">
                    <a:lumMod val="89000"/>
                    <a:lumOff val="11000"/>
                    <a:alpha val="45000"/>
                  </a:srgbClr>
                </a:gs>
                <a:gs pos="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845" name="文本框 4"/>
            <p:cNvSpPr txBox="1"/>
            <p:nvPr>
              <p:custDataLst>
                <p:tags r:id="rId6"/>
              </p:custDataLst>
            </p:nvPr>
          </p:nvSpPr>
          <p:spPr>
            <a:xfrm>
              <a:off x="3387" y="2771"/>
              <a:ext cx="5848" cy="581"/>
            </a:xfrm>
            <a:prstGeom prst="rect">
              <a:avLst/>
            </a:prstGeom>
            <a:noFill/>
            <a:ln w="9525">
              <a:noFill/>
            </a:ln>
          </p:spPr>
          <p:txBody>
            <a:bodyPr wrap="square" anchor="t">
              <a:spAutoFit/>
            </a:bodyPr>
            <a:p>
              <a:r>
                <a:rPr lang="zh-CN" altLang="en-US" b="1">
                  <a:latin typeface="微软雅黑" panose="020B0503020204020204" charset="-122"/>
                  <a:ea typeface="微软雅黑" panose="020B0503020204020204" charset="-122"/>
                </a:rPr>
                <a:t>企业缴纳部分（</a:t>
              </a:r>
              <a:r>
                <a:rPr lang="en-US" altLang="zh-CN" b="1">
                  <a:latin typeface="微软雅黑" panose="020B0503020204020204" charset="-122"/>
                  <a:ea typeface="微软雅黑" panose="020B0503020204020204" charset="-122"/>
                </a:rPr>
                <a:t>7%</a:t>
              </a:r>
              <a:r>
                <a:rPr lang="zh-CN" altLang="en-US" b="1">
                  <a:latin typeface="微软雅黑" panose="020B0503020204020204" charset="-122"/>
                  <a:ea typeface="微软雅黑" panose="020B0503020204020204" charset="-122"/>
                </a:rPr>
                <a:t>，包含</a:t>
              </a:r>
              <a:r>
                <a:rPr lang="en-US" altLang="zh-CN" b="1">
                  <a:latin typeface="微软雅黑" panose="020B0503020204020204" charset="-122"/>
                  <a:ea typeface="微软雅黑" panose="020B0503020204020204" charset="-122"/>
                </a:rPr>
                <a:t>1%</a:t>
              </a:r>
              <a:r>
                <a:rPr lang="zh-CN" altLang="en-US" b="1">
                  <a:latin typeface="微软雅黑" panose="020B0503020204020204" charset="-122"/>
                  <a:ea typeface="微软雅黑" panose="020B0503020204020204" charset="-122"/>
                </a:rPr>
                <a:t>生育）</a:t>
              </a:r>
              <a:endParaRPr lang="zh-CN" altLang="en-US" b="1">
                <a:latin typeface="微软雅黑" panose="020B0503020204020204" charset="-122"/>
                <a:ea typeface="微软雅黑" panose="020B0503020204020204" charset="-122"/>
              </a:endParaRPr>
            </a:p>
          </p:txBody>
        </p:sp>
      </p:grpSp>
      <p:grpSp>
        <p:nvGrpSpPr>
          <p:cNvPr id="7" name="组合 6"/>
          <p:cNvGrpSpPr/>
          <p:nvPr/>
        </p:nvGrpSpPr>
        <p:grpSpPr>
          <a:xfrm>
            <a:off x="2481263" y="3694113"/>
            <a:ext cx="3852862" cy="590550"/>
            <a:chOff x="2438" y="2566"/>
            <a:chExt cx="6066" cy="931"/>
          </a:xfrm>
        </p:grpSpPr>
        <p:sp>
          <p:nvSpPr>
            <p:cNvPr id="8" name="图文框 7"/>
            <p:cNvSpPr/>
            <p:nvPr>
              <p:custDataLst>
                <p:tags r:id="rId7"/>
              </p:custDataLst>
            </p:nvPr>
          </p:nvSpPr>
          <p:spPr>
            <a:xfrm>
              <a:off x="2438" y="2566"/>
              <a:ext cx="6066" cy="931"/>
            </a:xfrm>
            <a:prstGeom prst="frame">
              <a:avLst/>
            </a:prstGeom>
            <a:gradFill>
              <a:gsLst>
                <a:gs pos="18000">
                  <a:srgbClr val="FFE79C"/>
                </a:gs>
                <a:gs pos="0">
                  <a:schemeClr val="bg1"/>
                </a:gs>
                <a:gs pos="76000">
                  <a:srgbClr val="FFD44E">
                    <a:alpha val="100000"/>
                  </a:srgbClr>
                </a:gs>
                <a:gs pos="50000">
                  <a:srgbClr val="FFC000">
                    <a:alpha val="45000"/>
                    <a:lumMod val="89000"/>
                    <a:lumOff val="11000"/>
                  </a:srgbClr>
                </a:gs>
                <a:gs pos="0">
                  <a:schemeClr val="accent1">
                    <a:lumMod val="30000"/>
                    <a:lumOff val="70000"/>
                  </a:schemeClr>
                </a:gs>
              </a:gsLst>
              <a:lin ang="27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solidFill>
                  <a:schemeClr val="tx1"/>
                </a:solidFill>
              </a:endParaRPr>
            </a:p>
          </p:txBody>
        </p:sp>
        <p:sp>
          <p:nvSpPr>
            <p:cNvPr id="9" name="矩形 8"/>
            <p:cNvSpPr/>
            <p:nvPr>
              <p:custDataLst>
                <p:tags r:id="rId8"/>
              </p:custDataLst>
            </p:nvPr>
          </p:nvSpPr>
          <p:spPr>
            <a:xfrm>
              <a:off x="2438" y="2566"/>
              <a:ext cx="923" cy="931"/>
            </a:xfrm>
            <a:prstGeom prst="rect">
              <a:avLst/>
            </a:prstGeom>
            <a:gradFill>
              <a:gsLst>
                <a:gs pos="18000">
                  <a:srgbClr val="FFE79C"/>
                </a:gs>
                <a:gs pos="0">
                  <a:schemeClr val="bg1"/>
                </a:gs>
                <a:gs pos="76000">
                  <a:srgbClr val="FFD44E"/>
                </a:gs>
                <a:gs pos="50000">
                  <a:srgbClr val="FFC71C">
                    <a:lumMod val="89000"/>
                    <a:lumOff val="11000"/>
                    <a:alpha val="45000"/>
                  </a:srgbClr>
                </a:gs>
                <a:gs pos="0">
                  <a:schemeClr val="accent1">
                    <a:lumMod val="30000"/>
                    <a:lumOff val="7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849" name="文本框 9"/>
            <p:cNvSpPr txBox="1"/>
            <p:nvPr>
              <p:custDataLst>
                <p:tags r:id="rId9"/>
              </p:custDataLst>
            </p:nvPr>
          </p:nvSpPr>
          <p:spPr>
            <a:xfrm>
              <a:off x="3387" y="2771"/>
              <a:ext cx="5060" cy="581"/>
            </a:xfrm>
            <a:prstGeom prst="rect">
              <a:avLst/>
            </a:prstGeom>
            <a:noFill/>
            <a:ln w="9525">
              <a:noFill/>
            </a:ln>
          </p:spPr>
          <p:txBody>
            <a:bodyPr wrap="square" anchor="t">
              <a:spAutoFit/>
            </a:bodyPr>
            <a:p>
              <a:r>
                <a:rPr lang="zh-CN" altLang="en-US" b="1">
                  <a:latin typeface="微软雅黑" panose="020B0503020204020204" charset="-122"/>
                  <a:ea typeface="微软雅黑" panose="020B0503020204020204" charset="-122"/>
                </a:rPr>
                <a:t>个人缴纳部分（</a:t>
              </a:r>
              <a:r>
                <a:rPr lang="en-US" altLang="zh-CN" b="1">
                  <a:latin typeface="微软雅黑" panose="020B0503020204020204" charset="-122"/>
                  <a:ea typeface="微软雅黑" panose="020B0503020204020204" charset="-122"/>
                </a:rPr>
                <a:t>2%</a:t>
              </a:r>
              <a:r>
                <a:rPr lang="zh-CN" altLang="en-US" b="1">
                  <a:latin typeface="微软雅黑" panose="020B0503020204020204" charset="-122"/>
                  <a:ea typeface="微软雅黑" panose="020B0503020204020204" charset="-122"/>
                </a:rPr>
                <a:t>）</a:t>
              </a:r>
              <a:endParaRPr lang="zh-CN" altLang="en-US" b="1">
                <a:latin typeface="微软雅黑" panose="020B0503020204020204" charset="-122"/>
                <a:ea typeface="微软雅黑" panose="020B0503020204020204" charset="-122"/>
              </a:endParaRPr>
            </a:p>
          </p:txBody>
        </p:sp>
      </p:grpSp>
      <p:sp>
        <p:nvSpPr>
          <p:cNvPr id="11" name="文本框 10"/>
          <p:cNvSpPr txBox="1"/>
          <p:nvPr>
            <p:custDataLst>
              <p:tags r:id="rId10"/>
            </p:custDataLst>
          </p:nvPr>
        </p:nvSpPr>
        <p:spPr>
          <a:xfrm>
            <a:off x="2425700" y="2093913"/>
            <a:ext cx="7616825" cy="1568450"/>
          </a:xfrm>
          <a:prstGeom prst="rect">
            <a:avLst/>
          </a:prstGeom>
          <a:noFill/>
          <a:ln w="9525">
            <a:noFill/>
          </a:ln>
        </p:spPr>
        <p:txBody>
          <a:bodyPr wrap="square" anchor="t">
            <a:spAutoFit/>
          </a:bodyPr>
          <a:p>
            <a:pPr>
              <a:lnSpc>
                <a:spcPct val="150000"/>
              </a:lnSpc>
            </a:pPr>
            <a:r>
              <a:rPr lang="en-US" altLang="zh-CN" sz="1600">
                <a:latin typeface="微软雅黑" panose="020B0503020204020204" charset="-122"/>
                <a:ea typeface="微软雅黑" panose="020B0503020204020204" charset="-122"/>
                <a:sym typeface="宋体" panose="02010600030101010101" pitchFamily="2" charset="-122"/>
              </a:rPr>
              <a:t>       </a:t>
            </a:r>
            <a:r>
              <a:rPr lang="zh-CN" altLang="en-US" sz="1600">
                <a:latin typeface="微软雅黑" panose="020B0503020204020204" charset="-122"/>
                <a:ea typeface="微软雅黑" panose="020B0503020204020204" charset="-122"/>
                <a:sym typeface="宋体" panose="02010600030101010101" pitchFamily="2" charset="-122"/>
              </a:rPr>
              <a:t>用人单位所缴纳的医疗保险费一部分用于建立基本医疗保险社会统筹基金，这部分基金主要用于支付参保职工住院和特殊慢性病门诊及抢救、急救。发生的基本医疗保险起付标准以上、最高支付限额以下符合规定的医疗费，其中个人也要按规定负担一定比例的费用。</a:t>
            </a:r>
            <a:endParaRPr lang="zh-CN" altLang="en-US" sz="1600">
              <a:latin typeface="Arial" panose="020B0604020202020204" pitchFamily="34" charset="0"/>
              <a:ea typeface="宋体" panose="02010600030101010101" pitchFamily="2" charset="-122"/>
            </a:endParaRPr>
          </a:p>
        </p:txBody>
      </p:sp>
      <p:sp>
        <p:nvSpPr>
          <p:cNvPr id="34824" name="标题 1"/>
          <p:cNvSpPr>
            <a:spLocks noGrp="1"/>
          </p:cNvSpPr>
          <p:nvPr>
            <p:custDataLst>
              <p:tags r:id="rId11"/>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1359535" y="2062480"/>
            <a:ext cx="8815070" cy="4588510"/>
          </a:xfrm>
          <a:prstGeom prst="rect">
            <a:avLst/>
          </a:prstGeom>
          <a:noFill/>
        </p:spPr>
        <p:txBody>
          <a:bodyPr wrap="square" rtlCol="0" anchor="t">
            <a:noAutofit/>
          </a:bodyPr>
          <a:p>
            <a:endParaRPr lang="zh-CN" altLang="en-US"/>
          </a:p>
          <a:p>
            <a:endParaRPr lang="zh-CN" altLang="en-US"/>
          </a:p>
          <a:p>
            <a:endParaRPr lang="zh-CN" altLang="en-US"/>
          </a:p>
          <a:p>
            <a:r>
              <a:rPr lang="zh-CN" altLang="en-US" sz="2200"/>
              <a:t>职工医保：本市行政区域内的城镇所有用人单位，包括企业、机关、事业单位、社会团体、民办非企业单位的职工，均应参加城镇职工医保。无雇工的个体工商户、非全日制从业人员、其他灵活就业人员，也可以参加职工医保。</a:t>
            </a:r>
            <a:endParaRPr lang="zh-CN" altLang="en-US" sz="2200"/>
          </a:p>
          <a:p>
            <a:endParaRPr lang="zh-CN" altLang="en-US" sz="2200"/>
          </a:p>
          <a:p>
            <a:endParaRPr lang="zh-CN" altLang="en-US" sz="2200"/>
          </a:p>
          <a:p>
            <a:r>
              <a:rPr lang="zh-CN" altLang="en-US" sz="2200"/>
              <a:t>居民医保：主要面向没有工作单位的城乡居民，参保范围是18岁以下儿童、没有缴纳职工医保人群，老年居民，在校大学生等等。</a:t>
            </a:r>
            <a:endParaRPr lang="zh-CN" altLang="en-US" sz="2200"/>
          </a:p>
        </p:txBody>
      </p:sp>
      <p:grpSp>
        <p:nvGrpSpPr>
          <p:cNvPr id="10245" name="组合 9"/>
          <p:cNvGrpSpPr/>
          <p:nvPr/>
        </p:nvGrpSpPr>
        <p:grpSpPr>
          <a:xfrm>
            <a:off x="4173855" y="1622425"/>
            <a:ext cx="2805430" cy="483235"/>
            <a:chOff x="1654" y="2632"/>
            <a:chExt cx="3901" cy="688"/>
          </a:xfrm>
        </p:grpSpPr>
        <p:grpSp>
          <p:nvGrpSpPr>
            <p:cNvPr id="34819" name="组合 5"/>
            <p:cNvGrpSpPr/>
            <p:nvPr/>
          </p:nvGrpSpPr>
          <p:grpSpPr>
            <a:xfrm>
              <a:off x="1654" y="2632"/>
              <a:ext cx="3901" cy="688"/>
              <a:chOff x="1758" y="2566"/>
              <a:chExt cx="3849" cy="568"/>
            </a:xfrm>
          </p:grpSpPr>
          <p:sp>
            <p:nvSpPr>
              <p:cNvPr id="7" name="矩形 6"/>
              <p:cNvSpPr/>
              <p:nvPr>
                <p:custDataLst>
                  <p:tags r:id="rId3"/>
                </p:custDataLst>
              </p:nvPr>
            </p:nvSpPr>
            <p:spPr>
              <a:xfrm>
                <a:off x="1758" y="2566"/>
                <a:ext cx="3514" cy="567"/>
              </a:xfrm>
              <a:prstGeom prst="rect">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等腰三角形 7"/>
              <p:cNvSpPr/>
              <p:nvPr>
                <p:custDataLst>
                  <p:tags r:id="rId4"/>
                </p:custDataLst>
              </p:nvPr>
            </p:nvSpPr>
            <p:spPr>
              <a:xfrm rot="5400000">
                <a:off x="5157" y="2684"/>
                <a:ext cx="566" cy="334"/>
              </a:xfrm>
              <a:prstGeom prst="triangle">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34822" name="文本框 8"/>
            <p:cNvSpPr txBox="1"/>
            <p:nvPr>
              <p:custDataLst>
                <p:tags r:id="rId5"/>
              </p:custDataLst>
            </p:nvPr>
          </p:nvSpPr>
          <p:spPr>
            <a:xfrm>
              <a:off x="2264" y="2661"/>
              <a:ext cx="2342" cy="659"/>
            </a:xfrm>
            <a:prstGeom prst="rect">
              <a:avLst/>
            </a:prstGeom>
            <a:noFill/>
            <a:ln w="9525">
              <a:noFill/>
            </a:ln>
          </p:spPr>
          <p:txBody>
            <a:bodyPr wrap="square" anchor="t">
              <a:noAutofit/>
            </a:bodyPr>
            <a:p>
              <a:r>
                <a:rPr lang="zh-CN" altLang="en-US" sz="2400" b="1">
                  <a:latin typeface="微软雅黑" panose="020B0503020204020204" charset="-122"/>
                  <a:ea typeface="微软雅黑" panose="020B0503020204020204" charset="-122"/>
                </a:rPr>
                <a:t>参保对象</a:t>
              </a:r>
              <a:endParaRPr lang="zh-CN" altLang="en-US" sz="2400" b="1">
                <a:latin typeface="微软雅黑" panose="020B0503020204020204" charset="-122"/>
                <a:ea typeface="微软雅黑" panose="020B0503020204020204" charset="-122"/>
              </a:endParaRPr>
            </a:p>
          </p:txBody>
        </p:sp>
      </p:grpSp>
      <p:sp>
        <p:nvSpPr>
          <p:cNvPr id="34824" name="标题 1"/>
          <p:cNvSpPr>
            <a:spLocks noGrp="1"/>
          </p:cNvSpPr>
          <p:nvPr>
            <p:custDataLst>
              <p:tags r:id="rId6"/>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grpSp>
        <p:nvGrpSpPr>
          <p:cNvPr id="2" name="组合 1"/>
          <p:cNvGrpSpPr/>
          <p:nvPr>
            <p:custDataLst>
              <p:tags r:id="rId3"/>
            </p:custDataLst>
          </p:nvPr>
        </p:nvGrpSpPr>
        <p:grpSpPr>
          <a:xfrm>
            <a:off x="4408170" y="810578"/>
            <a:ext cx="3568700" cy="583882"/>
            <a:chOff x="5094" y="2895"/>
            <a:chExt cx="5620" cy="921"/>
          </a:xfrm>
        </p:grpSpPr>
        <p:grpSp>
          <p:nvGrpSpPr>
            <p:cNvPr id="16386" name="组合 7"/>
            <p:cNvGrpSpPr/>
            <p:nvPr/>
          </p:nvGrpSpPr>
          <p:grpSpPr>
            <a:xfrm>
              <a:off x="5094" y="2895"/>
              <a:ext cx="680" cy="921"/>
              <a:chOff x="4190" y="2897"/>
              <a:chExt cx="680" cy="920"/>
            </a:xfrm>
          </p:grpSpPr>
          <p:sp>
            <p:nvSpPr>
              <p:cNvPr id="3" name="椭圆 2"/>
              <p:cNvSpPr/>
              <p:nvPr>
                <p:custDataLst>
                  <p:tags r:id="rId4"/>
                </p:custDataLst>
              </p:nvPr>
            </p:nvSpPr>
            <p:spPr>
              <a:xfrm>
                <a:off x="4190" y="3017"/>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388" name="文本框 7"/>
              <p:cNvSpPr txBox="1"/>
              <p:nvPr>
                <p:custDataLst>
                  <p:tags r:id="rId5"/>
                </p:custDataLst>
              </p:nvPr>
            </p:nvSpPr>
            <p:spPr>
              <a:xfrm>
                <a:off x="4190" y="2897"/>
                <a:ext cx="305" cy="920"/>
              </a:xfrm>
              <a:prstGeom prst="rect">
                <a:avLst/>
              </a:prstGeom>
              <a:noFill/>
              <a:ln w="9525">
                <a:noFill/>
              </a:ln>
            </p:spPr>
            <p:txBody>
              <a:bodyPr wrap="square" anchor="t">
                <a:spAutoFit/>
              </a:bodyPr>
              <a:lstStyle/>
              <a:p>
                <a:r>
                  <a:rPr lang="en-US" altLang="zh-CN" sz="3200" b="1">
                    <a:solidFill>
                      <a:schemeClr val="bg1"/>
                    </a:solidFill>
                    <a:latin typeface="Bodoni MT Black" panose="02070A03080606020203" charset="0"/>
                    <a:ea typeface="宋体" panose="02010600030101010101" pitchFamily="2" charset="-122"/>
                  </a:rPr>
                  <a:t>1</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6389" name="文本框 13"/>
            <p:cNvSpPr txBox="1"/>
            <p:nvPr>
              <p:custDataLst>
                <p:tags r:id="rId6"/>
              </p:custDataLst>
            </p:nvPr>
          </p:nvSpPr>
          <p:spPr>
            <a:xfrm>
              <a:off x="6002" y="3035"/>
              <a:ext cx="4712" cy="581"/>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rPr>
                <a:t>养老保险</a:t>
              </a:r>
              <a:endParaRPr lang="zh-CN" altLang="en-US" b="1">
                <a:latin typeface="微软雅黑" panose="020B0503020204020204" charset="-122"/>
                <a:ea typeface="微软雅黑" panose="020B0503020204020204" charset="-122"/>
              </a:endParaRPr>
            </a:p>
          </p:txBody>
        </p:sp>
      </p:grpSp>
      <p:grpSp>
        <p:nvGrpSpPr>
          <p:cNvPr id="8" name="组合 7"/>
          <p:cNvGrpSpPr/>
          <p:nvPr>
            <p:custDataLst>
              <p:tags r:id="rId7"/>
            </p:custDataLst>
          </p:nvPr>
        </p:nvGrpSpPr>
        <p:grpSpPr>
          <a:xfrm>
            <a:off x="4373245" y="1664335"/>
            <a:ext cx="3235325" cy="583248"/>
            <a:chOff x="5167" y="4065"/>
            <a:chExt cx="5093" cy="920"/>
          </a:xfrm>
        </p:grpSpPr>
        <p:grpSp>
          <p:nvGrpSpPr>
            <p:cNvPr id="16391" name="组合 8"/>
            <p:cNvGrpSpPr/>
            <p:nvPr/>
          </p:nvGrpSpPr>
          <p:grpSpPr>
            <a:xfrm>
              <a:off x="5167" y="4065"/>
              <a:ext cx="720" cy="920"/>
              <a:chOff x="4150" y="4067"/>
              <a:chExt cx="720" cy="919"/>
            </a:xfrm>
          </p:grpSpPr>
          <p:sp>
            <p:nvSpPr>
              <p:cNvPr id="4" name="椭圆 3"/>
              <p:cNvSpPr/>
              <p:nvPr>
                <p:custDataLst>
                  <p:tags r:id="rId8"/>
                </p:custDataLst>
              </p:nvPr>
            </p:nvSpPr>
            <p:spPr>
              <a:xfrm>
                <a:off x="4190" y="4185"/>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393" name="文本框 9"/>
              <p:cNvSpPr txBox="1"/>
              <p:nvPr>
                <p:custDataLst>
                  <p:tags r:id="rId9"/>
                </p:custDataLst>
              </p:nvPr>
            </p:nvSpPr>
            <p:spPr>
              <a:xfrm>
                <a:off x="4150" y="4067"/>
                <a:ext cx="305" cy="919"/>
              </a:xfrm>
              <a:prstGeom prst="rect">
                <a:avLst/>
              </a:prstGeom>
              <a:noFill/>
              <a:ln w="9525">
                <a:noFill/>
              </a:ln>
            </p:spPr>
            <p:txBody>
              <a:bodyPr wrap="square" anchor="t">
                <a:spAutoFit/>
              </a:bodyPr>
              <a:lstStyle/>
              <a:p>
                <a:r>
                  <a:rPr lang="en-US" altLang="zh-CN" sz="3200" b="1">
                    <a:solidFill>
                      <a:schemeClr val="bg1"/>
                    </a:solidFill>
                    <a:latin typeface="Bodoni MT Black" panose="02070A03080606020203" charset="0"/>
                    <a:ea typeface="宋体" panose="02010600030101010101" pitchFamily="2" charset="-122"/>
                  </a:rPr>
                  <a:t>2</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6394" name="文本框 14"/>
            <p:cNvSpPr txBox="1"/>
            <p:nvPr>
              <p:custDataLst>
                <p:tags r:id="rId10"/>
              </p:custDataLst>
            </p:nvPr>
          </p:nvSpPr>
          <p:spPr>
            <a:xfrm>
              <a:off x="6142" y="4145"/>
              <a:ext cx="4118" cy="581"/>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rPr>
                <a:t>医疗保险</a:t>
              </a:r>
              <a:endParaRPr lang="zh-CN" altLang="en-US" b="1">
                <a:latin typeface="微软雅黑" panose="020B0503020204020204" charset="-122"/>
                <a:ea typeface="微软雅黑" panose="020B0503020204020204" charset="-122"/>
              </a:endParaRPr>
            </a:p>
          </p:txBody>
        </p:sp>
      </p:grpSp>
      <p:grpSp>
        <p:nvGrpSpPr>
          <p:cNvPr id="9" name="组合 8"/>
          <p:cNvGrpSpPr/>
          <p:nvPr>
            <p:custDataLst>
              <p:tags r:id="rId11"/>
            </p:custDataLst>
          </p:nvPr>
        </p:nvGrpSpPr>
        <p:grpSpPr>
          <a:xfrm>
            <a:off x="4408170" y="2516505"/>
            <a:ext cx="3016250" cy="583564"/>
            <a:chOff x="4941" y="6157"/>
            <a:chExt cx="4750" cy="918"/>
          </a:xfrm>
        </p:grpSpPr>
        <p:grpSp>
          <p:nvGrpSpPr>
            <p:cNvPr id="16396" name="组合 9"/>
            <p:cNvGrpSpPr/>
            <p:nvPr/>
          </p:nvGrpSpPr>
          <p:grpSpPr>
            <a:xfrm>
              <a:off x="4941" y="6157"/>
              <a:ext cx="720" cy="918"/>
              <a:chOff x="4150" y="5140"/>
              <a:chExt cx="720" cy="918"/>
            </a:xfrm>
          </p:grpSpPr>
          <p:sp>
            <p:nvSpPr>
              <p:cNvPr id="6" name="椭圆 5"/>
              <p:cNvSpPr/>
              <p:nvPr>
                <p:custDataLst>
                  <p:tags r:id="rId12"/>
                </p:custDataLst>
              </p:nvPr>
            </p:nvSpPr>
            <p:spPr>
              <a:xfrm>
                <a:off x="4190" y="5260"/>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398" name="文本框 10"/>
              <p:cNvSpPr txBox="1"/>
              <p:nvPr>
                <p:custDataLst>
                  <p:tags r:id="rId13"/>
                </p:custDataLst>
              </p:nvPr>
            </p:nvSpPr>
            <p:spPr>
              <a:xfrm>
                <a:off x="4150" y="5140"/>
                <a:ext cx="305" cy="918"/>
              </a:xfrm>
              <a:prstGeom prst="rect">
                <a:avLst/>
              </a:prstGeom>
              <a:noFill/>
              <a:ln w="9525">
                <a:noFill/>
              </a:ln>
            </p:spPr>
            <p:txBody>
              <a:bodyPr wrap="square" anchor="t">
                <a:spAutoFit/>
              </a:bodyPr>
              <a:lstStyle/>
              <a:p>
                <a:r>
                  <a:rPr lang="en-US" altLang="zh-CN" sz="3200" b="1">
                    <a:solidFill>
                      <a:schemeClr val="bg1"/>
                    </a:solidFill>
                    <a:latin typeface="Bodoni MT Black" panose="02070A03080606020203" charset="0"/>
                    <a:ea typeface="宋体" panose="02010600030101010101" pitchFamily="2" charset="-122"/>
                  </a:rPr>
                  <a:t>3</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6399" name="文本框 15"/>
            <p:cNvSpPr txBox="1"/>
            <p:nvPr>
              <p:custDataLst>
                <p:tags r:id="rId14"/>
              </p:custDataLst>
            </p:nvPr>
          </p:nvSpPr>
          <p:spPr>
            <a:xfrm>
              <a:off x="5966" y="6285"/>
              <a:ext cx="3725" cy="579"/>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rPr>
                <a:t>失业保险</a:t>
              </a:r>
              <a:endParaRPr lang="zh-CN" altLang="en-US" b="1">
                <a:latin typeface="微软雅黑" panose="020B0503020204020204" charset="-122"/>
                <a:ea typeface="微软雅黑" panose="020B0503020204020204" charset="-122"/>
              </a:endParaRPr>
            </a:p>
          </p:txBody>
        </p:sp>
      </p:grpSp>
      <p:grpSp>
        <p:nvGrpSpPr>
          <p:cNvPr id="10" name="组合 9"/>
          <p:cNvGrpSpPr/>
          <p:nvPr>
            <p:custDataLst>
              <p:tags r:id="rId15"/>
            </p:custDataLst>
          </p:nvPr>
        </p:nvGrpSpPr>
        <p:grpSpPr>
          <a:xfrm>
            <a:off x="4433570" y="3446780"/>
            <a:ext cx="2724150" cy="583881"/>
            <a:chOff x="4941" y="7303"/>
            <a:chExt cx="4290" cy="921"/>
          </a:xfrm>
        </p:grpSpPr>
        <p:grpSp>
          <p:nvGrpSpPr>
            <p:cNvPr id="16401" name="组合 10"/>
            <p:cNvGrpSpPr/>
            <p:nvPr/>
          </p:nvGrpSpPr>
          <p:grpSpPr>
            <a:xfrm>
              <a:off x="4941" y="7303"/>
              <a:ext cx="720" cy="921"/>
              <a:chOff x="4150" y="6287"/>
              <a:chExt cx="720" cy="921"/>
            </a:xfrm>
          </p:grpSpPr>
          <p:sp>
            <p:nvSpPr>
              <p:cNvPr id="5" name="椭圆 4"/>
              <p:cNvSpPr/>
              <p:nvPr>
                <p:custDataLst>
                  <p:tags r:id="rId16"/>
                </p:custDataLst>
              </p:nvPr>
            </p:nvSpPr>
            <p:spPr>
              <a:xfrm>
                <a:off x="4190" y="6400"/>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403" name="文本框 11"/>
              <p:cNvSpPr txBox="1"/>
              <p:nvPr>
                <p:custDataLst>
                  <p:tags r:id="rId17"/>
                </p:custDataLst>
              </p:nvPr>
            </p:nvSpPr>
            <p:spPr>
              <a:xfrm>
                <a:off x="4150" y="6287"/>
                <a:ext cx="305" cy="921"/>
              </a:xfrm>
              <a:prstGeom prst="rect">
                <a:avLst/>
              </a:prstGeom>
              <a:noFill/>
              <a:ln w="9525">
                <a:noFill/>
              </a:ln>
            </p:spPr>
            <p:txBody>
              <a:bodyPr wrap="square" anchor="t">
                <a:spAutoFit/>
              </a:bodyPr>
              <a:lstStyle/>
              <a:p>
                <a:r>
                  <a:rPr lang="en-US" altLang="zh-CN" sz="3200" b="1">
                    <a:solidFill>
                      <a:schemeClr val="bg1"/>
                    </a:solidFill>
                    <a:latin typeface="Bodoni MT Black" panose="02070A03080606020203" charset="0"/>
                    <a:ea typeface="宋体" panose="02010600030101010101" pitchFamily="2" charset="-122"/>
                  </a:rPr>
                  <a:t>4</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6404" name="文本框 16"/>
            <p:cNvSpPr txBox="1"/>
            <p:nvPr>
              <p:custDataLst>
                <p:tags r:id="rId18"/>
              </p:custDataLst>
            </p:nvPr>
          </p:nvSpPr>
          <p:spPr>
            <a:xfrm>
              <a:off x="5976" y="7405"/>
              <a:ext cx="3255" cy="581"/>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rPr>
                <a:t>生育保险</a:t>
              </a:r>
              <a:endParaRPr lang="zh-CN" altLang="en-US" b="1">
                <a:latin typeface="微软雅黑" panose="020B0503020204020204" charset="-122"/>
                <a:ea typeface="微软雅黑" panose="020B0503020204020204" charset="-122"/>
              </a:endParaRPr>
            </a:p>
          </p:txBody>
        </p:sp>
      </p:grpSp>
      <p:grpSp>
        <p:nvGrpSpPr>
          <p:cNvPr id="11" name="组合 10"/>
          <p:cNvGrpSpPr/>
          <p:nvPr>
            <p:custDataLst>
              <p:tags r:id="rId19"/>
            </p:custDataLst>
          </p:nvPr>
        </p:nvGrpSpPr>
        <p:grpSpPr>
          <a:xfrm>
            <a:off x="4433570" y="4375785"/>
            <a:ext cx="3019425" cy="583248"/>
            <a:chOff x="4941" y="8555"/>
            <a:chExt cx="4753" cy="920"/>
          </a:xfrm>
        </p:grpSpPr>
        <p:grpSp>
          <p:nvGrpSpPr>
            <p:cNvPr id="16406" name="组合 6"/>
            <p:cNvGrpSpPr/>
            <p:nvPr/>
          </p:nvGrpSpPr>
          <p:grpSpPr>
            <a:xfrm>
              <a:off x="4941" y="8555"/>
              <a:ext cx="720" cy="920"/>
              <a:chOff x="4150" y="7427"/>
              <a:chExt cx="720" cy="919"/>
            </a:xfrm>
          </p:grpSpPr>
          <p:sp>
            <p:nvSpPr>
              <p:cNvPr id="12" name="椭圆 11"/>
              <p:cNvSpPr/>
              <p:nvPr>
                <p:custDataLst>
                  <p:tags r:id="rId20"/>
                </p:custDataLst>
              </p:nvPr>
            </p:nvSpPr>
            <p:spPr>
              <a:xfrm>
                <a:off x="4190" y="7540"/>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6408" name="文本框 12"/>
              <p:cNvSpPr txBox="1"/>
              <p:nvPr>
                <p:custDataLst>
                  <p:tags r:id="rId21"/>
                </p:custDataLst>
              </p:nvPr>
            </p:nvSpPr>
            <p:spPr>
              <a:xfrm>
                <a:off x="4150" y="7427"/>
                <a:ext cx="305" cy="919"/>
              </a:xfrm>
              <a:prstGeom prst="rect">
                <a:avLst/>
              </a:prstGeom>
              <a:noFill/>
              <a:ln w="9525">
                <a:noFill/>
              </a:ln>
            </p:spPr>
            <p:txBody>
              <a:bodyPr wrap="square" anchor="t">
                <a:spAutoFit/>
              </a:bodyPr>
              <a:lstStyle/>
              <a:p>
                <a:r>
                  <a:rPr lang="en-US" altLang="zh-CN" sz="3200" b="1">
                    <a:solidFill>
                      <a:schemeClr val="bg1"/>
                    </a:solidFill>
                    <a:latin typeface="Bodoni MT Black" panose="02070A03080606020203" charset="0"/>
                    <a:ea typeface="宋体" panose="02010600030101010101" pitchFamily="2" charset="-122"/>
                  </a:rPr>
                  <a:t>5</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6409" name="文本框 17"/>
            <p:cNvSpPr txBox="1"/>
            <p:nvPr>
              <p:custDataLst>
                <p:tags r:id="rId22"/>
              </p:custDataLst>
            </p:nvPr>
          </p:nvSpPr>
          <p:spPr>
            <a:xfrm>
              <a:off x="5991" y="8650"/>
              <a:ext cx="3703" cy="581"/>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rPr>
                <a:t>工伤保险</a:t>
              </a:r>
              <a:endParaRPr lang="zh-CN" altLang="en-US" b="1">
                <a:latin typeface="微软雅黑" panose="020B0503020204020204" charset="-122"/>
                <a:ea typeface="微软雅黑" panose="020B0503020204020204" charset="-122"/>
              </a:endParaRPr>
            </a:p>
          </p:txBody>
        </p:sp>
      </p:grpSp>
      <p:sp>
        <p:nvSpPr>
          <p:cNvPr id="19" name="MH_Others_1"/>
          <p:cNvSpPr txBox="1"/>
          <p:nvPr>
            <p:custDataLst>
              <p:tags r:id="rId23"/>
            </p:custDataLst>
          </p:nvPr>
        </p:nvSpPr>
        <p:spPr>
          <a:xfrm>
            <a:off x="1536700" y="1531938"/>
            <a:ext cx="1770063" cy="3794125"/>
          </a:xfrm>
          <a:prstGeom prst="rect">
            <a:avLst/>
          </a:prstGeom>
          <a:noFill/>
          <a:ln w="9525">
            <a:noFill/>
          </a:ln>
        </p:spPr>
        <p:txBody>
          <a:bodyPr vert="eaVert" wrap="square" lIns="0" tIns="0" rIns="0" bIns="0" anchor="ctr">
            <a:spAutoFit/>
          </a:bodyPr>
          <a:lstStyle/>
          <a:p>
            <a:pPr algn="ctr"/>
            <a:r>
              <a:rPr lang="zh-CN" altLang="en-US" sz="11500" b="1" dirty="0">
                <a:latin typeface="Arial" panose="020B0604020202020204" pitchFamily="34" charset="0"/>
                <a:ea typeface="微软雅黑" panose="020B0503020204020204" charset="-122"/>
                <a:sym typeface="Arial" panose="020B0604020202020204" pitchFamily="34" charset="0"/>
              </a:rPr>
              <a:t>目录</a:t>
            </a:r>
            <a:endParaRPr lang="zh-CN" altLang="en-US" sz="11500" b="1" dirty="0">
              <a:latin typeface="Arial" panose="020B0604020202020204" pitchFamily="34" charset="0"/>
              <a:ea typeface="微软雅黑" panose="020B0503020204020204" charset="-122"/>
              <a:sym typeface="Arial" panose="020B0604020202020204" pitchFamily="34" charset="0"/>
            </a:endParaRPr>
          </a:p>
        </p:txBody>
      </p:sp>
      <p:sp>
        <p:nvSpPr>
          <p:cNvPr id="20" name="MH_Others_2"/>
          <p:cNvSpPr txBox="1"/>
          <p:nvPr>
            <p:custDataLst>
              <p:tags r:id="rId24"/>
            </p:custDataLst>
          </p:nvPr>
        </p:nvSpPr>
        <p:spPr>
          <a:xfrm rot="5400000">
            <a:off x="-309562" y="3089275"/>
            <a:ext cx="3298825" cy="677863"/>
          </a:xfrm>
          <a:prstGeom prst="rect">
            <a:avLst/>
          </a:prstGeom>
          <a:noFill/>
          <a:ln w="9525">
            <a:noFill/>
          </a:ln>
        </p:spPr>
        <p:txBody>
          <a:bodyPr wrap="square" lIns="0" tIns="0" rIns="0" bIns="0" anchor="t">
            <a:spAutoFit/>
          </a:bodyPr>
          <a:lstStyle/>
          <a:p>
            <a:pPr algn="ctr"/>
            <a:r>
              <a:rPr lang="en-US" altLang="zh-CN" sz="4400" b="1" dirty="0">
                <a:latin typeface="Arial" panose="020B0604020202020204" pitchFamily="34" charset="0"/>
                <a:ea typeface="微软雅黑" panose="020B0503020204020204" charset="-122"/>
                <a:sym typeface="Arial" panose="020B0604020202020204" pitchFamily="34" charset="0"/>
              </a:rPr>
              <a:t>CONTENTS</a:t>
            </a:r>
            <a:endParaRPr lang="en-US" altLang="zh-CN" sz="4400" b="1" dirty="0">
              <a:latin typeface="Arial" panose="020B0604020202020204" pitchFamily="34" charset="0"/>
              <a:ea typeface="微软雅黑" panose="020B0503020204020204" charset="-122"/>
              <a:sym typeface="Arial" panose="020B0604020202020204" pitchFamily="34" charset="0"/>
            </a:endParaRPr>
          </a:p>
        </p:txBody>
      </p:sp>
      <p:grpSp>
        <p:nvGrpSpPr>
          <p:cNvPr id="13" name="组合 12"/>
          <p:cNvGrpSpPr/>
          <p:nvPr>
            <p:custDataLst>
              <p:tags r:id="rId25"/>
            </p:custDataLst>
          </p:nvPr>
        </p:nvGrpSpPr>
        <p:grpSpPr>
          <a:xfrm>
            <a:off x="4458970" y="5217160"/>
            <a:ext cx="3019425" cy="583248"/>
            <a:chOff x="4941" y="8555"/>
            <a:chExt cx="4753" cy="920"/>
          </a:xfrm>
        </p:grpSpPr>
        <p:grpSp>
          <p:nvGrpSpPr>
            <p:cNvPr id="14" name="组合 6"/>
            <p:cNvGrpSpPr/>
            <p:nvPr/>
          </p:nvGrpSpPr>
          <p:grpSpPr>
            <a:xfrm>
              <a:off x="4941" y="8555"/>
              <a:ext cx="720" cy="920"/>
              <a:chOff x="4150" y="7427"/>
              <a:chExt cx="720" cy="919"/>
            </a:xfrm>
          </p:grpSpPr>
          <p:sp>
            <p:nvSpPr>
              <p:cNvPr id="16" name="椭圆 15"/>
              <p:cNvSpPr/>
              <p:nvPr>
                <p:custDataLst>
                  <p:tags r:id="rId26"/>
                </p:custDataLst>
              </p:nvPr>
            </p:nvSpPr>
            <p:spPr>
              <a:xfrm>
                <a:off x="4190" y="7540"/>
                <a:ext cx="680" cy="68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7" name="文本框 12"/>
              <p:cNvSpPr txBox="1"/>
              <p:nvPr>
                <p:custDataLst>
                  <p:tags r:id="rId27"/>
                </p:custDataLst>
              </p:nvPr>
            </p:nvSpPr>
            <p:spPr>
              <a:xfrm>
                <a:off x="4150" y="7427"/>
                <a:ext cx="305" cy="919"/>
              </a:xfrm>
              <a:prstGeom prst="rect">
                <a:avLst/>
              </a:prstGeom>
              <a:noFill/>
              <a:ln w="9525">
                <a:noFill/>
              </a:ln>
            </p:spPr>
            <p:txBody>
              <a:bodyPr wrap="square" anchor="t">
                <a:spAutoFit/>
              </a:bodyPr>
              <a:p>
                <a:r>
                  <a:rPr lang="en-US" altLang="zh-CN" sz="3200" b="1">
                    <a:solidFill>
                      <a:schemeClr val="bg1"/>
                    </a:solidFill>
                    <a:latin typeface="Bodoni MT Black" panose="02070A03080606020203" charset="0"/>
                    <a:ea typeface="宋体" panose="02010600030101010101" pitchFamily="2" charset="-122"/>
                  </a:rPr>
                  <a:t>6</a:t>
                </a:r>
                <a:endParaRPr lang="en-US" altLang="zh-CN" sz="3200" b="1">
                  <a:solidFill>
                    <a:schemeClr val="bg1"/>
                  </a:solidFill>
                  <a:latin typeface="Bodoni MT Black" panose="02070A03080606020203" charset="0"/>
                  <a:ea typeface="宋体" panose="02010600030101010101" pitchFamily="2" charset="-122"/>
                </a:endParaRPr>
              </a:p>
            </p:txBody>
          </p:sp>
        </p:grpSp>
        <p:sp>
          <p:nvSpPr>
            <p:cNvPr id="18" name="文本框 17"/>
            <p:cNvSpPr txBox="1"/>
            <p:nvPr>
              <p:custDataLst>
                <p:tags r:id="rId28"/>
              </p:custDataLst>
            </p:nvPr>
          </p:nvSpPr>
          <p:spPr>
            <a:xfrm>
              <a:off x="5991" y="8650"/>
              <a:ext cx="3703" cy="581"/>
            </a:xfrm>
            <a:prstGeom prst="rect">
              <a:avLst/>
            </a:prstGeom>
            <a:noFill/>
            <a:ln w="9525">
              <a:noFill/>
            </a:ln>
          </p:spPr>
          <p:txBody>
            <a:bodyPr wrap="square" anchor="t">
              <a:spAutoFit/>
            </a:bodyPr>
            <a:p>
              <a:r>
                <a:rPr lang="zh-CN" altLang="en-US" b="1">
                  <a:latin typeface="微软雅黑" panose="020B0503020204020204" charset="-122"/>
                  <a:ea typeface="微软雅黑" panose="020B0503020204020204" charset="-122"/>
                </a:rPr>
                <a:t>住房公积金</a:t>
              </a:r>
              <a:endParaRPr lang="zh-CN" altLang="en-US" b="1">
                <a:latin typeface="微软雅黑" panose="020B0503020204020204" charset="-122"/>
                <a:ea typeface="微软雅黑" panose="020B0503020204020204" charset="-122"/>
              </a:endParaRPr>
            </a:p>
          </p:txBody>
        </p:sp>
      </p:grpSp>
      <p:pic>
        <p:nvPicPr>
          <p:cNvPr id="21" name="Picture 7"/>
          <p:cNvPicPr>
            <a:picLocks noChangeAspect="1"/>
          </p:cNvPicPr>
          <p:nvPr>
            <p:custDataLst>
              <p:tags r:id="rId29"/>
            </p:custDataLst>
          </p:nvPr>
        </p:nvPicPr>
        <p:blipFill>
          <a:blip r:embed="rId30"/>
          <a:stretch>
            <a:fillRect/>
          </a:stretch>
        </p:blipFill>
        <p:spPr>
          <a:xfrm>
            <a:off x="7670800" y="1267460"/>
            <a:ext cx="3300413" cy="2928938"/>
          </a:xfrm>
          <a:prstGeom prst="rect">
            <a:avLst/>
          </a:prstGeom>
          <a:noFill/>
          <a:ln w="9525">
            <a:noFill/>
          </a:ln>
        </p:spPr>
      </p:pic>
      <p:sp>
        <p:nvSpPr>
          <p:cNvPr id="16390" name="矩形 10"/>
          <p:cNvSpPr/>
          <p:nvPr>
            <p:custDataLst>
              <p:tags r:id="rId31"/>
            </p:custDataLst>
          </p:nvPr>
        </p:nvSpPr>
        <p:spPr>
          <a:xfrm>
            <a:off x="7687628" y="4804410"/>
            <a:ext cx="3500437" cy="830263"/>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r>
              <a:rPr lang="zh-CN" altLang="en-US"/>
              <a:t>       我们常说的“五险一金”是指什么？</a:t>
            </a:r>
            <a:endParaRPr lang="zh-CN" altLang="en-US" b="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19"/>
                                        </p:tgtEl>
                                        <p:attrNameLst>
                                          <p:attrName>style.visibility</p:attrName>
                                        </p:attrNameLst>
                                      </p:cBhvr>
                                      <p:to>
                                        <p:strVal val="visible"/>
                                      </p:to>
                                    </p:set>
                                    <p:anim by="(-#ppt_w*2)" calcmode="lin" valueType="num">
                                      <p:cBhvr rctx="PPT">
                                        <p:cTn id="32" dur="500" autoRev="1" fill="hold">
                                          <p:stCondLst>
                                            <p:cond delay="0"/>
                                          </p:stCondLst>
                                        </p:cTn>
                                        <p:tgtEl>
                                          <p:spTgt spid="19"/>
                                        </p:tgtEl>
                                        <p:attrNameLst>
                                          <p:attrName>ppt_w</p:attrName>
                                        </p:attrNameLst>
                                      </p:cBhvr>
                                    </p:anim>
                                    <p:anim by="(#ppt_w*0.50)" calcmode="lin" valueType="num">
                                      <p:cBhvr>
                                        <p:cTn id="33" dur="500" decel="50000" autoRev="1" fill="hold">
                                          <p:stCondLst>
                                            <p:cond delay="0"/>
                                          </p:stCondLst>
                                        </p:cTn>
                                        <p:tgtEl>
                                          <p:spTgt spid="19"/>
                                        </p:tgtEl>
                                        <p:attrNameLst>
                                          <p:attrName>ppt_x</p:attrName>
                                        </p:attrNameLst>
                                      </p:cBhvr>
                                    </p:anim>
                                    <p:anim from="(-#ppt_h/2)" to="(#ppt_y)" calcmode="lin" valueType="num">
                                      <p:cBhvr>
                                        <p:cTn id="34" dur="1000" fill="hold">
                                          <p:stCondLst>
                                            <p:cond delay="0"/>
                                          </p:stCondLst>
                                        </p:cTn>
                                        <p:tgtEl>
                                          <p:spTgt spid="19"/>
                                        </p:tgtEl>
                                        <p:attrNameLst>
                                          <p:attrName>ppt_y</p:attrName>
                                        </p:attrNameLst>
                                      </p:cBhvr>
                                    </p:anim>
                                    <p:animRot by="21600000">
                                      <p:cBhvr>
                                        <p:cTn id="35" dur="1000" fill="hold">
                                          <p:stCondLst>
                                            <p:cond delay="0"/>
                                          </p:stCondLst>
                                        </p:cTn>
                                        <p:tgtEl>
                                          <p:spTgt spid="19"/>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20"/>
                                        </p:tgtEl>
                                        <p:attrNameLst>
                                          <p:attrName>style.visibility</p:attrName>
                                        </p:attrNameLst>
                                      </p:cBhvr>
                                      <p:to>
                                        <p:strVal val="visible"/>
                                      </p:to>
                                    </p:set>
                                    <p:anim by="(-#ppt_w*2)" calcmode="lin" valueType="num">
                                      <p:cBhvr rctx="PPT">
                                        <p:cTn id="38" dur="500" autoRev="1" fill="hold">
                                          <p:stCondLst>
                                            <p:cond delay="0"/>
                                          </p:stCondLst>
                                        </p:cTn>
                                        <p:tgtEl>
                                          <p:spTgt spid="20"/>
                                        </p:tgtEl>
                                        <p:attrNameLst>
                                          <p:attrName>ppt_w</p:attrName>
                                        </p:attrNameLst>
                                      </p:cBhvr>
                                    </p:anim>
                                    <p:anim by="(#ppt_w*0.50)" calcmode="lin" valueType="num">
                                      <p:cBhvr>
                                        <p:cTn id="39" dur="500" decel="50000" autoRev="1" fill="hold">
                                          <p:stCondLst>
                                            <p:cond delay="0"/>
                                          </p:stCondLst>
                                        </p:cTn>
                                        <p:tgtEl>
                                          <p:spTgt spid="20"/>
                                        </p:tgtEl>
                                        <p:attrNameLst>
                                          <p:attrName>ppt_x</p:attrName>
                                        </p:attrNameLst>
                                      </p:cBhvr>
                                    </p:anim>
                                    <p:anim from="(-#ppt_h/2)" to="(#ppt_y)" calcmode="lin" valueType="num">
                                      <p:cBhvr>
                                        <p:cTn id="40" dur="1000" fill="hold">
                                          <p:stCondLst>
                                            <p:cond delay="0"/>
                                          </p:stCondLst>
                                        </p:cTn>
                                        <p:tgtEl>
                                          <p:spTgt spid="20"/>
                                        </p:tgtEl>
                                        <p:attrNameLst>
                                          <p:attrName>ppt_y</p:attrName>
                                        </p:attrNameLst>
                                      </p:cBhvr>
                                    </p:anim>
                                    <p:animRot by="21600000">
                                      <p:cBhvr>
                                        <p:cTn id="41" dur="1000" fill="hold">
                                          <p:stCondLst>
                                            <p:cond delay="0"/>
                                          </p:stCondLst>
                                        </p:cTn>
                                        <p:tgtEl>
                                          <p:spTgt spid="20"/>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pic>
        <p:nvPicPr>
          <p:cNvPr id="3" name="图片 2" descr="1111"/>
          <p:cNvPicPr>
            <a:picLocks noChangeAspect="1"/>
          </p:cNvPicPr>
          <p:nvPr/>
        </p:nvPicPr>
        <p:blipFill>
          <a:blip r:embed="rId3"/>
          <a:stretch>
            <a:fillRect/>
          </a:stretch>
        </p:blipFill>
        <p:spPr>
          <a:xfrm>
            <a:off x="1280160" y="1361440"/>
            <a:ext cx="4674870" cy="5351780"/>
          </a:xfrm>
          <a:prstGeom prst="rect">
            <a:avLst/>
          </a:prstGeom>
        </p:spPr>
      </p:pic>
      <p:pic>
        <p:nvPicPr>
          <p:cNvPr id="4" name="图片 3" descr="222"/>
          <p:cNvPicPr>
            <a:picLocks noChangeAspect="1"/>
          </p:cNvPicPr>
          <p:nvPr/>
        </p:nvPicPr>
        <p:blipFill>
          <a:blip r:embed="rId4"/>
          <a:stretch>
            <a:fillRect/>
          </a:stretch>
        </p:blipFill>
        <p:spPr>
          <a:xfrm>
            <a:off x="6190615" y="804545"/>
            <a:ext cx="5169535" cy="6146800"/>
          </a:xfrm>
          <a:prstGeom prst="rect">
            <a:avLst/>
          </a:prstGeom>
        </p:spPr>
      </p:pic>
      <p:grpSp>
        <p:nvGrpSpPr>
          <p:cNvPr id="10245" name="组合 9"/>
          <p:cNvGrpSpPr/>
          <p:nvPr/>
        </p:nvGrpSpPr>
        <p:grpSpPr>
          <a:xfrm>
            <a:off x="3289935" y="647065"/>
            <a:ext cx="2805430" cy="483235"/>
            <a:chOff x="1654" y="2632"/>
            <a:chExt cx="3901" cy="688"/>
          </a:xfrm>
        </p:grpSpPr>
        <p:grpSp>
          <p:nvGrpSpPr>
            <p:cNvPr id="34819" name="组合 5"/>
            <p:cNvGrpSpPr/>
            <p:nvPr/>
          </p:nvGrpSpPr>
          <p:grpSpPr>
            <a:xfrm>
              <a:off x="1654" y="2632"/>
              <a:ext cx="3901" cy="688"/>
              <a:chOff x="1758" y="2566"/>
              <a:chExt cx="3849" cy="568"/>
            </a:xfrm>
          </p:grpSpPr>
          <p:sp>
            <p:nvSpPr>
              <p:cNvPr id="7" name="矩形 6"/>
              <p:cNvSpPr/>
              <p:nvPr>
                <p:custDataLst>
                  <p:tags r:id="rId5"/>
                </p:custDataLst>
              </p:nvPr>
            </p:nvSpPr>
            <p:spPr>
              <a:xfrm>
                <a:off x="1758" y="2566"/>
                <a:ext cx="3514" cy="567"/>
              </a:xfrm>
              <a:prstGeom prst="rect">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等腰三角形 7"/>
              <p:cNvSpPr/>
              <p:nvPr>
                <p:custDataLst>
                  <p:tags r:id="rId6"/>
                </p:custDataLst>
              </p:nvPr>
            </p:nvSpPr>
            <p:spPr>
              <a:xfrm rot="5400000">
                <a:off x="5157" y="2684"/>
                <a:ext cx="566" cy="334"/>
              </a:xfrm>
              <a:prstGeom prst="triangle">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34822" name="文本框 8"/>
            <p:cNvSpPr txBox="1"/>
            <p:nvPr>
              <p:custDataLst>
                <p:tags r:id="rId7"/>
              </p:custDataLst>
            </p:nvPr>
          </p:nvSpPr>
          <p:spPr>
            <a:xfrm>
              <a:off x="2264" y="2661"/>
              <a:ext cx="2342" cy="659"/>
            </a:xfrm>
            <a:prstGeom prst="rect">
              <a:avLst/>
            </a:prstGeom>
            <a:noFill/>
            <a:ln w="9525">
              <a:noFill/>
            </a:ln>
          </p:spPr>
          <p:txBody>
            <a:bodyPr wrap="square" anchor="t">
              <a:noAutofit/>
            </a:bodyPr>
            <a:p>
              <a:r>
                <a:rPr lang="zh-CN" altLang="en-US" sz="2400" b="1">
                  <a:latin typeface="微软雅黑" panose="020B0503020204020204" charset="-122"/>
                  <a:ea typeface="微软雅黑" panose="020B0503020204020204" charset="-122"/>
                </a:rPr>
                <a:t>报销标准</a:t>
              </a:r>
              <a:endParaRPr lang="zh-CN" altLang="en-US" sz="2400" b="1">
                <a:latin typeface="微软雅黑" panose="020B0503020204020204" charset="-122"/>
                <a:ea typeface="微软雅黑" panose="020B0503020204020204" charset="-122"/>
              </a:endParaRPr>
            </a:p>
          </p:txBody>
        </p:sp>
      </p:grpSp>
      <p:sp>
        <p:nvSpPr>
          <p:cNvPr id="34824" name="标题 1"/>
          <p:cNvSpPr>
            <a:spLocks noGrp="1"/>
          </p:cNvSpPr>
          <p:nvPr>
            <p:custDataLst>
              <p:tags r:id="rId8"/>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pic>
        <p:nvPicPr>
          <p:cNvPr id="100" name="图片 99"/>
          <p:cNvPicPr/>
          <p:nvPr/>
        </p:nvPicPr>
        <p:blipFill>
          <a:blip r:embed="rId3"/>
          <a:stretch>
            <a:fillRect/>
          </a:stretch>
        </p:blipFill>
        <p:spPr>
          <a:xfrm>
            <a:off x="2780030" y="1043305"/>
            <a:ext cx="7219315" cy="5624195"/>
          </a:xfrm>
          <a:prstGeom prst="rect">
            <a:avLst/>
          </a:prstGeom>
          <a:noFill/>
          <a:ln w="9525">
            <a:noFill/>
          </a:ln>
        </p:spPr>
      </p:pic>
      <p:grpSp>
        <p:nvGrpSpPr>
          <p:cNvPr id="10245" name="组合 9"/>
          <p:cNvGrpSpPr/>
          <p:nvPr/>
        </p:nvGrpSpPr>
        <p:grpSpPr>
          <a:xfrm>
            <a:off x="3289935" y="647065"/>
            <a:ext cx="2805430" cy="483235"/>
            <a:chOff x="1654" y="2632"/>
            <a:chExt cx="3901" cy="688"/>
          </a:xfrm>
        </p:grpSpPr>
        <p:grpSp>
          <p:nvGrpSpPr>
            <p:cNvPr id="34819" name="组合 5"/>
            <p:cNvGrpSpPr/>
            <p:nvPr/>
          </p:nvGrpSpPr>
          <p:grpSpPr>
            <a:xfrm>
              <a:off x="1654" y="2632"/>
              <a:ext cx="3901" cy="688"/>
              <a:chOff x="1758" y="2566"/>
              <a:chExt cx="3849" cy="568"/>
            </a:xfrm>
          </p:grpSpPr>
          <p:sp>
            <p:nvSpPr>
              <p:cNvPr id="7" name="矩形 6"/>
              <p:cNvSpPr/>
              <p:nvPr>
                <p:custDataLst>
                  <p:tags r:id="rId4"/>
                </p:custDataLst>
              </p:nvPr>
            </p:nvSpPr>
            <p:spPr>
              <a:xfrm>
                <a:off x="1758" y="2566"/>
                <a:ext cx="3514" cy="567"/>
              </a:xfrm>
              <a:prstGeom prst="rect">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等腰三角形 7"/>
              <p:cNvSpPr/>
              <p:nvPr>
                <p:custDataLst>
                  <p:tags r:id="rId5"/>
                </p:custDataLst>
              </p:nvPr>
            </p:nvSpPr>
            <p:spPr>
              <a:xfrm rot="5400000">
                <a:off x="5157" y="2684"/>
                <a:ext cx="566" cy="334"/>
              </a:xfrm>
              <a:prstGeom prst="triangle">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34822" name="文本框 8"/>
            <p:cNvSpPr txBox="1"/>
            <p:nvPr>
              <p:custDataLst>
                <p:tags r:id="rId6"/>
              </p:custDataLst>
            </p:nvPr>
          </p:nvSpPr>
          <p:spPr>
            <a:xfrm>
              <a:off x="2264" y="2661"/>
              <a:ext cx="2342" cy="659"/>
            </a:xfrm>
            <a:prstGeom prst="rect">
              <a:avLst/>
            </a:prstGeom>
            <a:noFill/>
            <a:ln w="9525">
              <a:noFill/>
            </a:ln>
          </p:spPr>
          <p:txBody>
            <a:bodyPr wrap="square" anchor="t">
              <a:noAutofit/>
            </a:bodyPr>
            <a:p>
              <a:r>
                <a:rPr lang="zh-CN" altLang="en-US" sz="2400" b="1">
                  <a:latin typeface="微软雅黑" panose="020B0503020204020204" charset="-122"/>
                  <a:ea typeface="微软雅黑" panose="020B0503020204020204" charset="-122"/>
                </a:rPr>
                <a:t>报销标准</a:t>
              </a:r>
              <a:endParaRPr lang="zh-CN" altLang="en-US" sz="2400" b="1">
                <a:latin typeface="微软雅黑" panose="020B0503020204020204" charset="-122"/>
                <a:ea typeface="微软雅黑" panose="020B0503020204020204" charset="-122"/>
              </a:endParaRPr>
            </a:p>
          </p:txBody>
        </p:sp>
      </p:grpSp>
      <p:sp>
        <p:nvSpPr>
          <p:cNvPr id="34824" name="标题 1"/>
          <p:cNvSpPr>
            <a:spLocks noGrp="1"/>
          </p:cNvSpPr>
          <p:nvPr>
            <p:custDataLst>
              <p:tags r:id="rId7"/>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1156335" y="2165985"/>
            <a:ext cx="9705975" cy="3910965"/>
          </a:xfrm>
          <a:prstGeom prst="rect">
            <a:avLst/>
          </a:prstGeom>
          <a:noFill/>
        </p:spPr>
        <p:txBody>
          <a:bodyPr wrap="square" rtlCol="0" anchor="t">
            <a:noAutofit/>
          </a:bodyPr>
          <a:p>
            <a:r>
              <a:rPr lang="en-US" altLang="zh-CN" sz="2200" b="1">
                <a:latin typeface="微软雅黑" panose="020B0503020204020204" charset="-122"/>
                <a:ea typeface="微软雅黑" panose="020B0503020204020204" charset="-122"/>
                <a:cs typeface="微软雅黑" panose="020B0503020204020204" charset="-122"/>
              </a:rPr>
              <a:t>Q1</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a:latin typeface="微软雅黑" panose="020B0503020204020204" charset="-122"/>
                <a:ea typeface="微软雅黑" panose="020B0503020204020204" charset="-122"/>
                <a:cs typeface="微软雅黑" panose="020B0503020204020204" charset="-122"/>
              </a:rPr>
              <a:t>我市参加职工医保人员可以享受哪些职工门诊待遇？</a:t>
            </a:r>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a:latin typeface="微软雅黑" panose="020B0503020204020204" charset="-122"/>
                <a:ea typeface="微软雅黑" panose="020B0503020204020204" charset="-122"/>
                <a:cs typeface="微软雅黑" panose="020B0503020204020204" charset="-122"/>
              </a:rPr>
              <a:t>A</a:t>
            </a:r>
            <a:r>
              <a:rPr lang="zh-CN" altLang="en-US" sz="2200">
                <a:latin typeface="微软雅黑" panose="020B0503020204020204" charset="-122"/>
                <a:ea typeface="微软雅黑" panose="020B0503020204020204" charset="-122"/>
                <a:cs typeface="微软雅黑" panose="020B0503020204020204" charset="-122"/>
              </a:rPr>
              <a:t>：可以享受以下三种门诊待遇：职工门诊共济保障待遇、基本医疗保险门诊慢性病待遇、重特大疾病门诊特定药品管理服务待遇。</a:t>
            </a:r>
            <a:endParaRPr lang="zh-CN" altLang="en-US" sz="2200">
              <a:latin typeface="微软雅黑" panose="020B0503020204020204" charset="-122"/>
              <a:ea typeface="微软雅黑" panose="020B0503020204020204" charset="-122"/>
              <a:cs typeface="微软雅黑" panose="020B0503020204020204" charset="-122"/>
            </a:endParaRPr>
          </a:p>
          <a:p>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b="1">
                <a:latin typeface="微软雅黑" panose="020B0503020204020204" charset="-122"/>
                <a:ea typeface="微软雅黑" panose="020B0503020204020204" charset="-122"/>
                <a:cs typeface="微软雅黑" panose="020B0503020204020204" charset="-122"/>
              </a:rPr>
              <a:t>Q2</a:t>
            </a:r>
            <a:r>
              <a:rPr lang="zh-CN" altLang="en-US" sz="2200" b="1">
                <a:latin typeface="微软雅黑" panose="020B0503020204020204" charset="-122"/>
                <a:ea typeface="微软雅黑" panose="020B0503020204020204" charset="-122"/>
                <a:cs typeface="微软雅黑" panose="020B0503020204020204" charset="-122"/>
              </a:rPr>
              <a:t>：</a:t>
            </a:r>
            <a:r>
              <a:rPr lang="zh-CN" altLang="en-US" sz="2200">
                <a:latin typeface="微软雅黑" panose="020B0503020204020204" charset="-122"/>
                <a:ea typeface="微软雅黑" panose="020B0503020204020204" charset="-122"/>
                <a:cs typeface="微软雅黑" panose="020B0503020204020204" charset="-122"/>
              </a:rPr>
              <a:t>我市职工医保参保缴费政策是什么？</a:t>
            </a:r>
            <a:endParaRPr lang="zh-CN" altLang="en-US" sz="2200">
              <a:latin typeface="微软雅黑" panose="020B0503020204020204" charset="-122"/>
              <a:ea typeface="微软雅黑" panose="020B0503020204020204" charset="-122"/>
              <a:cs typeface="微软雅黑" panose="020B0503020204020204" charset="-122"/>
            </a:endParaRPr>
          </a:p>
          <a:p>
            <a:r>
              <a:rPr lang="en-US" altLang="zh-CN" sz="2200">
                <a:latin typeface="微软雅黑" panose="020B0503020204020204" charset="-122"/>
                <a:ea typeface="微软雅黑" panose="020B0503020204020204" charset="-122"/>
                <a:cs typeface="微软雅黑" panose="020B0503020204020204" charset="-122"/>
              </a:rPr>
              <a:t>A</a:t>
            </a:r>
            <a:r>
              <a:rPr lang="zh-CN" altLang="en-US" sz="2200">
                <a:latin typeface="微软雅黑" panose="020B0503020204020204" charset="-122"/>
                <a:ea typeface="微软雅黑" panose="020B0503020204020204" charset="-122"/>
                <a:cs typeface="微软雅黑" panose="020B0503020204020204" charset="-122"/>
              </a:rPr>
              <a:t>：在职职工：单位缴费上年度在职职工工资总额的6%，全部划入统筹基金；个人缴费本人上年度工资收入的2%，全部划入个人账户。</a:t>
            </a:r>
            <a:endParaRPr lang="zh-CN" altLang="en-US" sz="2200">
              <a:latin typeface="微软雅黑" panose="020B0503020204020204" charset="-122"/>
              <a:ea typeface="微软雅黑" panose="020B0503020204020204" charset="-122"/>
              <a:cs typeface="微软雅黑" panose="020B0503020204020204" charset="-122"/>
            </a:endParaRPr>
          </a:p>
          <a:p>
            <a:r>
              <a:rPr lang="zh-CN" altLang="en-US" sz="2200">
                <a:latin typeface="微软雅黑" panose="020B0503020204020204" charset="-122"/>
                <a:ea typeface="微软雅黑" panose="020B0503020204020204" charset="-122"/>
                <a:cs typeface="微软雅黑" panose="020B0503020204020204" charset="-122"/>
              </a:rPr>
              <a:t>退休职工：退休人员个人账户由统筹基金按同一定额划入,划入额度由实施改革上年基本养老金月平均水平的2%左右确定”，具体划入额度为3060元/月*2%≈60元/月。</a:t>
            </a:r>
            <a:endParaRPr lang="zh-CN" altLang="en-US" sz="2200">
              <a:latin typeface="微软雅黑" panose="020B0503020204020204" charset="-122"/>
              <a:ea typeface="微软雅黑" panose="020B0503020204020204" charset="-122"/>
              <a:cs typeface="微软雅黑" panose="020B0503020204020204" charset="-122"/>
            </a:endParaRPr>
          </a:p>
          <a:p>
            <a:r>
              <a:rPr lang="zh-CN" altLang="en-US" sz="2200">
                <a:latin typeface="微软雅黑" panose="020B0503020204020204" charset="-122"/>
                <a:ea typeface="微软雅黑" panose="020B0503020204020204" charset="-122"/>
                <a:cs typeface="微软雅黑" panose="020B0503020204020204" charset="-122"/>
              </a:rPr>
              <a:t>灵活就业参保人员：个人账户计入标准为本人参保缴费基数的2%，其余基本医疗保险缴费部分全部计入统筹基金。</a:t>
            </a:r>
            <a:endParaRPr lang="zh-CN" altLang="en-US" sz="22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970020" y="1380490"/>
            <a:ext cx="4064000"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rPr>
              <a:t>医保门诊待遇</a:t>
            </a:r>
            <a:r>
              <a:rPr lang="en-US" altLang="zh-CN" sz="2400" b="1">
                <a:latin typeface="微软雅黑" panose="020B0503020204020204" charset="-122"/>
                <a:ea typeface="微软雅黑" panose="020B0503020204020204" charset="-122"/>
                <a:cs typeface="微软雅黑" panose="020B0503020204020204" charset="-122"/>
              </a:rPr>
              <a:t>Q&amp;A</a:t>
            </a:r>
            <a:endParaRPr lang="en-US" altLang="zh-CN" sz="2400" b="1">
              <a:latin typeface="微软雅黑" panose="020B0503020204020204" charset="-122"/>
              <a:ea typeface="微软雅黑" panose="020B0503020204020204" charset="-122"/>
              <a:cs typeface="微软雅黑" panose="020B0503020204020204" charset="-122"/>
            </a:endParaRPr>
          </a:p>
        </p:txBody>
      </p:sp>
      <p:sp>
        <p:nvSpPr>
          <p:cNvPr id="34824" name="标题 1"/>
          <p:cNvSpPr>
            <a:spLocks noGrp="1"/>
          </p:cNvSpPr>
          <p:nvPr>
            <p:custDataLst>
              <p:tags r:id="rId3"/>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3" name="文本框 2"/>
          <p:cNvSpPr txBox="1"/>
          <p:nvPr>
            <p:custDataLst>
              <p:tags r:id="rId3"/>
            </p:custDataLst>
          </p:nvPr>
        </p:nvSpPr>
        <p:spPr>
          <a:xfrm>
            <a:off x="4191635" y="519430"/>
            <a:ext cx="4064000" cy="460375"/>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cs typeface="微软雅黑" panose="020B0503020204020204" charset="-122"/>
              </a:rPr>
              <a:t>医保门诊待遇</a:t>
            </a:r>
            <a:r>
              <a:rPr lang="en-US" altLang="zh-CN" sz="2400" b="1">
                <a:latin typeface="微软雅黑" panose="020B0503020204020204" charset="-122"/>
                <a:ea typeface="微软雅黑" panose="020B0503020204020204" charset="-122"/>
                <a:cs typeface="微软雅黑" panose="020B0503020204020204" charset="-122"/>
              </a:rPr>
              <a:t>Q&amp;A</a:t>
            </a:r>
            <a:endParaRPr lang="en-US" altLang="zh-CN" sz="2400" b="1">
              <a:latin typeface="微软雅黑" panose="020B0503020204020204" charset="-122"/>
              <a:ea typeface="微软雅黑" panose="020B0503020204020204" charset="-122"/>
              <a:cs typeface="微软雅黑" panose="020B0503020204020204" charset="-122"/>
            </a:endParaRPr>
          </a:p>
        </p:txBody>
      </p:sp>
      <p:sp>
        <p:nvSpPr>
          <p:cNvPr id="34824" name="标题 1"/>
          <p:cNvSpPr>
            <a:spLocks noGrp="1"/>
          </p:cNvSpPr>
          <p:nvPr>
            <p:custDataLst>
              <p:tags r:id="rId4"/>
            </p:custDataLst>
          </p:nvPr>
        </p:nvSpPr>
        <p:spPr>
          <a:xfrm>
            <a:off x="774700" y="51943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02    </a:t>
            </a:r>
            <a:r>
              <a:rPr lang="zh-CN" altLang="zh-CN" sz="2400" b="1">
                <a:solidFill>
                  <a:schemeClr val="tx2"/>
                </a:solidFill>
                <a:latin typeface="微软雅黑" panose="020B0503020204020204" charset="-122"/>
                <a:ea typeface="微软雅黑" panose="020B0503020204020204" charset="-122"/>
              </a:rPr>
              <a:t>医疗保险</a:t>
            </a:r>
            <a:endParaRPr lang="zh-CN" altLang="zh-CN" sz="2400" b="1">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264795" y="1221105"/>
            <a:ext cx="3799205" cy="4528820"/>
          </a:xfrm>
          <a:prstGeom prst="rect">
            <a:avLst/>
          </a:prstGeom>
          <a:noFill/>
        </p:spPr>
        <p:txBody>
          <a:bodyPr wrap="square" rtlCol="0" anchor="t">
            <a:noAutofit/>
          </a:bodyPr>
          <a:p>
            <a:r>
              <a:rPr lang="en-US" altLang="zh-CN" sz="2000" b="1"/>
              <a:t>Q3</a:t>
            </a:r>
            <a:r>
              <a:rPr lang="zh-CN" altLang="en-US" sz="2000" b="1"/>
              <a:t>：</a:t>
            </a:r>
            <a:r>
              <a:rPr lang="zh-CN" altLang="en-US" sz="2000"/>
              <a:t>职工门诊慢性病有哪些病种及其支付标准是什么？</a:t>
            </a:r>
            <a:endParaRPr lang="zh-CN" altLang="en-US" sz="2000"/>
          </a:p>
          <a:p>
            <a:r>
              <a:rPr lang="en-US" altLang="zh-CN" sz="2000"/>
              <a:t>A</a:t>
            </a:r>
            <a:r>
              <a:rPr lang="zh-CN" altLang="en-US" sz="2000"/>
              <a:t>：城镇职工基本医保门诊慢性病病种33种，门诊慢性病患者门诊就医，不设起付线，实行支付限额管理（限额标准见下表“开封市城镇职工基本医疗保险门诊慢性病病种及限额标准”），所发生医疗费用的合规部分由统筹基金支付70%。城镇职工由统筹基金支付的门诊慢性病门诊费用，与统筹基金支付的住院费用累计计算。</a:t>
            </a:r>
            <a:endParaRPr lang="zh-CN" altLang="en-US" sz="2000"/>
          </a:p>
          <a:p>
            <a:r>
              <a:rPr lang="zh-CN" altLang="en-US" sz="2000"/>
              <a:t>参保人员同时患有多种门诊慢性病，支付限额按门诊慢性病病种支付限额累加计算。纳入门诊重特大疾病管理的病种，不再纳入门诊慢性病病种范围。</a:t>
            </a:r>
            <a:endParaRPr lang="zh-CN" altLang="en-US" sz="2000"/>
          </a:p>
        </p:txBody>
      </p:sp>
      <p:pic>
        <p:nvPicPr>
          <p:cNvPr id="4" name="图片 3" descr="640实施"/>
          <p:cNvPicPr>
            <a:picLocks noChangeAspect="1"/>
          </p:cNvPicPr>
          <p:nvPr/>
        </p:nvPicPr>
        <p:blipFill>
          <a:blip r:embed="rId5"/>
          <a:stretch>
            <a:fillRect/>
          </a:stretch>
        </p:blipFill>
        <p:spPr>
          <a:xfrm>
            <a:off x="3954780" y="1092835"/>
            <a:ext cx="4061460" cy="5637530"/>
          </a:xfrm>
          <a:prstGeom prst="rect">
            <a:avLst/>
          </a:prstGeom>
        </p:spPr>
      </p:pic>
      <p:pic>
        <p:nvPicPr>
          <p:cNvPr id="5" name="图片 4" descr="66666"/>
          <p:cNvPicPr>
            <a:picLocks noChangeAspect="1"/>
          </p:cNvPicPr>
          <p:nvPr/>
        </p:nvPicPr>
        <p:blipFill>
          <a:blip r:embed="rId6"/>
          <a:stretch>
            <a:fillRect/>
          </a:stretch>
        </p:blipFill>
        <p:spPr>
          <a:xfrm>
            <a:off x="7722870" y="1626870"/>
            <a:ext cx="4469765" cy="52311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矩形 5"/>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0" name="矩形 9"/>
          <p:cNvSpPr/>
          <p:nvPr>
            <p:custDataLst>
              <p:tags r:id="rId4"/>
            </p:custDataLst>
          </p:nvPr>
        </p:nvSpPr>
        <p:spPr>
          <a:xfrm>
            <a:off x="5815013" y="2855913"/>
            <a:ext cx="3184525" cy="614362"/>
          </a:xfrm>
          <a:prstGeom prst="rect">
            <a:avLst/>
          </a:prstGeom>
          <a:noFill/>
          <a:ln w="9525">
            <a:noFill/>
          </a:ln>
        </p:spPr>
        <p:txBody>
          <a:bodyPr wrap="square" lIns="0" tIns="0" rIns="0" bIns="0" anchor="t">
            <a:spAutoFit/>
          </a:bodyPr>
          <a:lstStyle/>
          <a:p>
            <a:r>
              <a:rPr lang="zh-CN" altLang="en-US" sz="4000" b="1">
                <a:latin typeface="微软雅黑" panose="020B0503020204020204" charset="-122"/>
                <a:ea typeface="微软雅黑" panose="020B0503020204020204" charset="-122"/>
                <a:sym typeface="宋体" panose="02010600030101010101" pitchFamily="2" charset="-122"/>
              </a:rPr>
              <a:t>失业保险</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custDataLst>
              <p:tags r:id="rId5"/>
            </p:custDataLst>
          </p:nvPr>
        </p:nvSpPr>
        <p:spPr>
          <a:xfrm>
            <a:off x="5757863" y="3694113"/>
            <a:ext cx="6337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申领</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2" name="TextBox 11"/>
          <p:cNvSpPr txBox="1"/>
          <p:nvPr>
            <p:custDataLst>
              <p:tags r:id="rId6"/>
            </p:custDataLst>
          </p:nvPr>
        </p:nvSpPr>
        <p:spPr>
          <a:xfrm>
            <a:off x="7469188" y="3694113"/>
            <a:ext cx="6337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条件</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5" name="矩形 259"/>
          <p:cNvSpPr>
            <a:spLocks noChangeArrowheads="1"/>
          </p:cNvSpPr>
          <p:nvPr>
            <p:custDataLst>
              <p:tags r:id="rId7"/>
            </p:custDataLst>
          </p:nvPr>
        </p:nvSpPr>
        <p:spPr bwMode="auto">
          <a:xfrm>
            <a:off x="2638425" y="2106613"/>
            <a:ext cx="23796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03</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cxnSp>
        <p:nvCxnSpPr>
          <p:cNvPr id="16" name="直接连接符 15"/>
          <p:cNvCxnSpPr/>
          <p:nvPr>
            <p:custDataLst>
              <p:tags r:id="rId8"/>
            </p:custDataLst>
          </p:nvPr>
        </p:nvCxnSpPr>
        <p:spPr>
          <a:xfrm>
            <a:off x="5238750" y="2322513"/>
            <a:ext cx="0" cy="23336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ppt_w"/>
                                          </p:val>
                                        </p:tav>
                                        <p:tav tm="100000">
                                          <p:val>
                                            <p:strVal val="#ppt_w"/>
                                          </p:val>
                                        </p:tav>
                                      </p:tavLst>
                                    </p:anim>
                                    <p:anim calcmode="lin" valueType="num">
                                      <p:cBhvr>
                                        <p:cTn id="26" dur="500" fill="hold"/>
                                        <p:tgtEl>
                                          <p:spTgt spid="10"/>
                                        </p:tgtEl>
                                        <p:attrNameLst>
                                          <p:attrName>ppt_h</p:attrName>
                                        </p:attrNameLst>
                                      </p:cBhvr>
                                      <p:tavLst>
                                        <p:tav tm="0">
                                          <p:val>
                                            <p:strVal val="4*#ppt_h"/>
                                          </p:val>
                                        </p:tav>
                                        <p:tav tm="100000">
                                          <p:val>
                                            <p:strVal val="#ppt_h"/>
                                          </p:val>
                                        </p:tav>
                                      </p:tavLst>
                                    </p:anim>
                                  </p:childTnLst>
                                </p:cTn>
                              </p:par>
                            </p:childTnLst>
                          </p:cTn>
                        </p:par>
                        <p:par>
                          <p:cTn id="27" fill="hold">
                            <p:stCondLst>
                              <p:cond delay="500"/>
                            </p:stCondLst>
                            <p:childTnLst>
                              <p:par>
                                <p:cTn id="28" presetID="1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1" grpId="0"/>
      <p:bldP spid="1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3" name="副标题 2"/>
          <p:cNvSpPr>
            <a:spLocks noGrp="1"/>
          </p:cNvSpPr>
          <p:nvPr>
            <p:custDataLst>
              <p:tags r:id="rId3"/>
            </p:custDataLst>
          </p:nvPr>
        </p:nvSpPr>
        <p:spPr>
          <a:xfrm>
            <a:off x="1865313" y="2727325"/>
            <a:ext cx="8074025" cy="1174750"/>
          </a:xfrm>
          <a:prstGeom prst="rect">
            <a:avLst/>
          </a:prstGeom>
          <a:noFill/>
          <a:ln w="9525">
            <a:noFill/>
          </a:ln>
        </p:spPr>
        <p:txBody>
          <a:bodyPr anchor="t"/>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342900" lvl="0" indent="-342900" algn="l">
              <a:lnSpc>
                <a:spcPct val="150000"/>
              </a:lnSpc>
              <a:buClrTx/>
              <a:buSzTx/>
              <a:buFontTx/>
            </a:pPr>
            <a:r>
              <a:rPr lang="en-US" altLang="zh-CN" sz="1600">
                <a:latin typeface="微软雅黑" panose="020B0503020204020204" charset="-122"/>
              </a:rPr>
              <a:t>       </a:t>
            </a:r>
            <a:r>
              <a:rPr lang="zh-CN" altLang="en-US" sz="1600">
                <a:latin typeface="微软雅黑" panose="020B0503020204020204" charset="-122"/>
                <a:ea typeface="微软雅黑" panose="020B0503020204020204" charset="-122"/>
              </a:rPr>
              <a:t>失业保险基金主要是用于保障失业人员的基本生活。当前中国失业保险参保职工的范围包括：在岗职工；停薪留职、请长假、外借外聘、内退等在册不在岗职工；进入再就业服务中心的下岗职工；其它与本单位建立劳动关系的职工。</a:t>
            </a:r>
            <a:endParaRPr lang="zh-CN" altLang="en-US" sz="1600">
              <a:latin typeface="微软雅黑" panose="020B0503020204020204" charset="-122"/>
              <a:ea typeface="微软雅黑" panose="020B0503020204020204" charset="-122"/>
            </a:endParaRPr>
          </a:p>
        </p:txBody>
      </p:sp>
      <p:grpSp>
        <p:nvGrpSpPr>
          <p:cNvPr id="41986" name="组合 5"/>
          <p:cNvGrpSpPr/>
          <p:nvPr/>
        </p:nvGrpSpPr>
        <p:grpSpPr>
          <a:xfrm>
            <a:off x="4913313" y="993775"/>
            <a:ext cx="5026025" cy="558800"/>
            <a:chOff x="3243" y="871"/>
            <a:chExt cx="7914" cy="1104"/>
          </a:xfrm>
        </p:grpSpPr>
        <p:sp>
          <p:nvSpPr>
            <p:cNvPr id="41987" name="标题 1"/>
            <p:cNvSpPr>
              <a:spLocks noGrp="1"/>
            </p:cNvSpPr>
            <p:nvPr>
              <p:custDataLst>
                <p:tags r:id="rId4"/>
              </p:custDataLst>
            </p:nvPr>
          </p:nvSpPr>
          <p:spPr>
            <a:xfrm>
              <a:off x="3243" y="871"/>
              <a:ext cx="7914" cy="1104"/>
            </a:xfrm>
            <a:prstGeom prst="rect">
              <a:avLst/>
            </a:prstGeom>
            <a:noFill/>
            <a:ln w="9525">
              <a:noFill/>
            </a:ln>
          </p:spPr>
          <p:txBody>
            <a:bodyPr anchor="b"/>
            <a:lstStyle/>
            <a:p>
              <a:pPr algn="ctr"/>
              <a:r>
                <a:rPr lang="zh-CN" altLang="zh-CN" sz="2400" b="1">
                  <a:solidFill>
                    <a:schemeClr val="tx2"/>
                  </a:solidFill>
                  <a:latin typeface="微软雅黑" panose="020B0503020204020204" charset="-122"/>
                  <a:ea typeface="微软雅黑" panose="020B0503020204020204" charset="-122"/>
                </a:rPr>
                <a:t>失业保险</a:t>
              </a:r>
              <a:endParaRPr lang="zh-CN" altLang="zh-CN" sz="2400" b="1">
                <a:solidFill>
                  <a:schemeClr val="tx2"/>
                </a:solidFill>
                <a:latin typeface="微软雅黑" panose="020B0503020204020204" charset="-122"/>
                <a:ea typeface="微软雅黑" panose="020B0503020204020204" charset="-122"/>
              </a:endParaRPr>
            </a:p>
          </p:txBody>
        </p:sp>
        <p:sp>
          <p:nvSpPr>
            <p:cNvPr id="41988" name="文本框 4"/>
            <p:cNvSpPr txBox="1"/>
            <p:nvPr>
              <p:custDataLst>
                <p:tags r:id="rId5"/>
              </p:custDataLst>
            </p:nvPr>
          </p:nvSpPr>
          <p:spPr>
            <a:xfrm>
              <a:off x="5727" y="1210"/>
              <a:ext cx="2947" cy="484"/>
            </a:xfrm>
            <a:prstGeom prst="rect">
              <a:avLst/>
            </a:prstGeom>
            <a:noFill/>
            <a:ln w="9525">
              <a:noFill/>
            </a:ln>
          </p:spPr>
          <p:txBody>
            <a:bodyPr wrap="square" anchor="t">
              <a:spAutoFit/>
            </a:bodyPr>
            <a:lstStyle/>
            <a:p>
              <a:pPr algn="ctr"/>
              <a:endParaRPr lang="zh-CN" altLang="en-US" sz="1000">
                <a:solidFill>
                  <a:srgbClr val="7F7F7F"/>
                </a:solidFill>
                <a:latin typeface="Arial" panose="020B0604020202020204" pitchFamily="34" charset="0"/>
                <a:ea typeface="宋体" panose="02010600030101010101" pitchFamily="2" charset="-122"/>
              </a:endParaRPr>
            </a:p>
          </p:txBody>
        </p:sp>
      </p:grpSp>
      <p:sp>
        <p:nvSpPr>
          <p:cNvPr id="6" name="文本框 5"/>
          <p:cNvSpPr txBox="1"/>
          <p:nvPr>
            <p:custDataLst>
              <p:tags r:id="rId6"/>
            </p:custDataLst>
          </p:nvPr>
        </p:nvSpPr>
        <p:spPr>
          <a:xfrm>
            <a:off x="1865313" y="1722438"/>
            <a:ext cx="8074025" cy="830262"/>
          </a:xfrm>
          <a:prstGeom prst="rect">
            <a:avLst/>
          </a:prstGeom>
          <a:noFill/>
          <a:ln w="9525">
            <a:noFill/>
          </a:ln>
        </p:spPr>
        <p:txBody>
          <a:bodyPr wrap="square" anchor="t">
            <a:spAutoFit/>
          </a:bodyPr>
          <a:lstStyle/>
          <a:p>
            <a:pPr>
              <a:lnSpc>
                <a:spcPct val="150000"/>
              </a:lnSpc>
            </a:pP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失业保险是国家通过立法强制实行的，由社会集中建立基金，对因失业而暂时中断生活来源的劳动者提供物质帮助的制度。</a:t>
            </a:r>
            <a:endParaRPr lang="zh-CN" altLang="en-US" sz="1600">
              <a:latin typeface="微软雅黑" panose="020B0503020204020204" charset="-122"/>
              <a:ea typeface="微软雅黑" panose="020B0503020204020204" charset="-122"/>
            </a:endParaRPr>
          </a:p>
        </p:txBody>
      </p:sp>
      <p:grpSp>
        <p:nvGrpSpPr>
          <p:cNvPr id="7" name="组合 6"/>
          <p:cNvGrpSpPr/>
          <p:nvPr/>
        </p:nvGrpSpPr>
        <p:grpSpPr>
          <a:xfrm>
            <a:off x="2094230" y="1149985"/>
            <a:ext cx="4396740" cy="464820"/>
            <a:chOff x="2295" y="1824"/>
            <a:chExt cx="5959" cy="718"/>
          </a:xfrm>
        </p:grpSpPr>
        <p:sp>
          <p:nvSpPr>
            <p:cNvPr id="8" name="单圆角矩形 7"/>
            <p:cNvSpPr/>
            <p:nvPr>
              <p:custDataLst>
                <p:tags r:id="rId7"/>
              </p:custDataLst>
            </p:nvPr>
          </p:nvSpPr>
          <p:spPr>
            <a:xfrm>
              <a:off x="2295" y="1824"/>
              <a:ext cx="5096" cy="718"/>
            </a:xfrm>
            <a:prstGeom prst="round1Rect">
              <a:avLst/>
            </a:prstGeom>
            <a:gradFill>
              <a:gsLst>
                <a:gs pos="56000">
                  <a:srgbClr val="FFE79C"/>
                </a:gs>
                <a:gs pos="0">
                  <a:schemeClr val="bg1"/>
                </a:gs>
                <a:gs pos="100000">
                  <a:srgbClr val="FFC000"/>
                </a:gs>
                <a:gs pos="0">
                  <a:schemeClr val="accent1">
                    <a:lumMod val="30000"/>
                    <a:lumOff val="7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1992" name="文本框 8"/>
            <p:cNvSpPr txBox="1"/>
            <p:nvPr>
              <p:custDataLst>
                <p:tags r:id="rId8"/>
              </p:custDataLst>
            </p:nvPr>
          </p:nvSpPr>
          <p:spPr>
            <a:xfrm>
              <a:off x="2367" y="1943"/>
              <a:ext cx="5887" cy="502"/>
            </a:xfrm>
            <a:prstGeom prst="rect">
              <a:avLst/>
            </a:prstGeom>
            <a:noFill/>
            <a:ln w="9525">
              <a:noFill/>
            </a:ln>
          </p:spPr>
          <p:txBody>
            <a:bodyPr wrap="square" anchor="t">
              <a:noAutofit/>
            </a:bodyPr>
            <a:lstStyle/>
            <a:p>
              <a:r>
                <a:rPr lang="zh-CN" altLang="zh-CN" b="1">
                  <a:latin typeface="微软雅黑" panose="020B0503020204020204" charset="-122"/>
                  <a:ea typeface="微软雅黑" panose="020B0503020204020204" charset="-122"/>
                </a:rPr>
                <a:t>失业保险（企业</a:t>
              </a:r>
              <a:r>
                <a:rPr lang="en-US" altLang="zh-CN" b="1">
                  <a:latin typeface="微软雅黑" panose="020B0503020204020204" charset="-122"/>
                  <a:ea typeface="微软雅黑" panose="020B0503020204020204" charset="-122"/>
                </a:rPr>
                <a:t>0.7%</a:t>
              </a:r>
              <a:r>
                <a:rPr lang="zh-CN" altLang="en-US" b="1">
                  <a:latin typeface="微软雅黑" panose="020B0503020204020204" charset="-122"/>
                  <a:ea typeface="微软雅黑" panose="020B0503020204020204" charset="-122"/>
                </a:rPr>
                <a:t>，个人</a:t>
              </a:r>
              <a:r>
                <a:rPr lang="en-US" altLang="zh-CN" b="1">
                  <a:latin typeface="微软雅黑" panose="020B0503020204020204" charset="-122"/>
                  <a:ea typeface="微软雅黑" panose="020B0503020204020204" charset="-122"/>
                </a:rPr>
                <a:t>0.3%</a:t>
              </a:r>
              <a:r>
                <a:rPr lang="zh-CN" altLang="zh-CN" b="1">
                  <a:latin typeface="微软雅黑" panose="020B0503020204020204" charset="-122"/>
                  <a:ea typeface="微软雅黑" panose="020B0503020204020204" charset="-122"/>
                </a:rPr>
                <a:t>）</a:t>
              </a:r>
              <a:endParaRPr lang="zh-CN" altLang="zh-CN" b="1">
                <a:latin typeface="微软雅黑" panose="020B0503020204020204" charset="-122"/>
                <a:ea typeface="微软雅黑" panose="020B0503020204020204" charset="-122"/>
              </a:endParaRPr>
            </a:p>
          </p:txBody>
        </p:sp>
      </p:grpSp>
      <p:grpSp>
        <p:nvGrpSpPr>
          <p:cNvPr id="10" name="组合 9"/>
          <p:cNvGrpSpPr/>
          <p:nvPr/>
        </p:nvGrpSpPr>
        <p:grpSpPr>
          <a:xfrm>
            <a:off x="2093913" y="4156075"/>
            <a:ext cx="3235325" cy="455613"/>
            <a:chOff x="2295" y="1824"/>
            <a:chExt cx="5096" cy="718"/>
          </a:xfrm>
        </p:grpSpPr>
        <p:sp>
          <p:nvSpPr>
            <p:cNvPr id="11" name="单圆角矩形 10"/>
            <p:cNvSpPr/>
            <p:nvPr>
              <p:custDataLst>
                <p:tags r:id="rId9"/>
              </p:custDataLst>
            </p:nvPr>
          </p:nvSpPr>
          <p:spPr>
            <a:xfrm>
              <a:off x="2295" y="1824"/>
              <a:ext cx="5096" cy="718"/>
            </a:xfrm>
            <a:prstGeom prst="round1Rect">
              <a:avLst/>
            </a:prstGeom>
            <a:gradFill>
              <a:gsLst>
                <a:gs pos="56000">
                  <a:srgbClr val="FFE79C"/>
                </a:gs>
                <a:gs pos="0">
                  <a:schemeClr val="bg1"/>
                </a:gs>
                <a:gs pos="100000">
                  <a:srgbClr val="FFC000"/>
                </a:gs>
                <a:gs pos="0">
                  <a:schemeClr val="accent1">
                    <a:lumMod val="30000"/>
                    <a:lumOff val="7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41995" name="文本框 11"/>
            <p:cNvSpPr txBox="1"/>
            <p:nvPr>
              <p:custDataLst>
                <p:tags r:id="rId10"/>
              </p:custDataLst>
            </p:nvPr>
          </p:nvSpPr>
          <p:spPr>
            <a:xfrm>
              <a:off x="2367" y="1865"/>
              <a:ext cx="4369" cy="580"/>
            </a:xfrm>
            <a:prstGeom prst="rect">
              <a:avLst/>
            </a:prstGeom>
            <a:noFill/>
            <a:ln w="9525">
              <a:noFill/>
            </a:ln>
          </p:spPr>
          <p:txBody>
            <a:bodyPr wrap="square" anchor="t">
              <a:spAutoFit/>
            </a:bodyPr>
            <a:lstStyle/>
            <a:p>
              <a:pPr>
                <a:buSzTx/>
              </a:pPr>
              <a:r>
                <a:rPr lang="zh-CN" altLang="en-US" b="1">
                  <a:latin typeface="微软雅黑" panose="020B0503020204020204" charset="-122"/>
                  <a:ea typeface="微软雅黑" panose="020B0503020204020204" charset="-122"/>
                  <a:sym typeface="宋体" panose="02010600030101010101" pitchFamily="2" charset="-122"/>
                </a:rPr>
                <a:t>享受失业保险待遇的条件</a:t>
              </a:r>
              <a:endParaRPr lang="zh-CN" altLang="en-US" b="1">
                <a:latin typeface="微软雅黑" panose="020B0503020204020204" charset="-122"/>
                <a:ea typeface="微软雅黑" panose="020B0503020204020204" charset="-122"/>
              </a:endParaRPr>
            </a:p>
          </p:txBody>
        </p:sp>
      </p:grpSp>
      <p:sp>
        <p:nvSpPr>
          <p:cNvPr id="13" name="文本框 12"/>
          <p:cNvSpPr txBox="1"/>
          <p:nvPr>
            <p:custDataLst>
              <p:tags r:id="rId11"/>
            </p:custDataLst>
          </p:nvPr>
        </p:nvSpPr>
        <p:spPr>
          <a:xfrm>
            <a:off x="1739265" y="4612005"/>
            <a:ext cx="9055735" cy="1568450"/>
          </a:xfrm>
          <a:prstGeom prst="rect">
            <a:avLst/>
          </a:prstGeom>
          <a:noFill/>
          <a:ln w="9525">
            <a:noFill/>
          </a:ln>
        </p:spPr>
        <p:txBody>
          <a:bodyPr wrap="square" anchor="t">
            <a:spAutoFit/>
          </a:bodyPr>
          <a:lstStyle/>
          <a:p>
            <a:pPr marL="342900" indent="-342900" algn="l">
              <a:lnSpc>
                <a:spcPct val="150000"/>
              </a:lnSpc>
              <a:buClrTx/>
              <a:buSzTx/>
              <a:buFontTx/>
            </a:pPr>
            <a:r>
              <a:rPr lang="zh-CN" altLang="en-US" sz="1600">
                <a:latin typeface="微软雅黑" panose="020B0503020204020204" charset="-122"/>
                <a:ea typeface="微软雅黑" panose="020B0503020204020204" charset="-122"/>
              </a:rPr>
              <a:t>  参保缴费1年以上、非因本人意愿中断就业的失业人员，可向失业保险经办机构申领失业保险金。</a:t>
            </a:r>
            <a:endParaRPr lang="zh-CN" altLang="en-US" sz="1600">
              <a:latin typeface="微软雅黑" panose="020B0503020204020204" charset="-122"/>
              <a:ea typeface="微软雅黑" panose="020B0503020204020204" charset="-122"/>
            </a:endParaRPr>
          </a:p>
          <a:p>
            <a:pPr marL="342900" indent="-342900" algn="l">
              <a:lnSpc>
                <a:spcPct val="150000"/>
              </a:lnSpc>
              <a:buClrTx/>
              <a:buSzTx/>
              <a:buFontTx/>
            </a:pP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其中，用人单位和本人累计缴费满1年不足5年的，领取失业保险金的期限最长为12个月；累计缴费满5年不足10年的，领取失业保险金的期限最长为18个月；累计缴费10年以上的，领取失业保险金的期限最长为24个月。</a:t>
            </a:r>
            <a:endParaRPr lang="zh-CN" altLang="en-US" sz="1600">
              <a:latin typeface="微软雅黑" panose="020B0503020204020204" charset="-122"/>
              <a:ea typeface="微软雅黑" panose="020B0503020204020204" charset="-122"/>
            </a:endParaRPr>
          </a:p>
        </p:txBody>
      </p:sp>
      <p:sp>
        <p:nvSpPr>
          <p:cNvPr id="41997" name="标题 1"/>
          <p:cNvSpPr>
            <a:spLocks noGrp="1"/>
          </p:cNvSpPr>
          <p:nvPr>
            <p:custDataLst>
              <p:tags r:id="rId12"/>
            </p:custDataLst>
          </p:nvPr>
        </p:nvSpPr>
        <p:spPr>
          <a:xfrm>
            <a:off x="472440" y="349250"/>
            <a:ext cx="3003550" cy="701675"/>
          </a:xfrm>
          <a:prstGeom prst="rect">
            <a:avLst/>
          </a:prstGeom>
          <a:noFill/>
          <a:ln w="9525">
            <a:noFill/>
          </a:ln>
        </p:spPr>
        <p:txBody>
          <a:bodyPr anchor="b"/>
          <a:lstStyle/>
          <a:p>
            <a:r>
              <a:rPr lang="en-US" altLang="zh-CN" sz="2400" b="1">
                <a:solidFill>
                  <a:schemeClr val="tx2"/>
                </a:solidFill>
                <a:latin typeface="微软雅黑" panose="020B0503020204020204" charset="-122"/>
                <a:ea typeface="微软雅黑" panose="020B0503020204020204" charset="-122"/>
              </a:rPr>
              <a:t>03    </a:t>
            </a:r>
            <a:r>
              <a:rPr lang="zh-CN" altLang="en-US" sz="2400" b="1">
                <a:solidFill>
                  <a:schemeClr val="tx2"/>
                </a:solidFill>
                <a:latin typeface="微软雅黑" panose="020B0503020204020204" charset="-122"/>
                <a:ea typeface="微软雅黑" panose="020B0503020204020204" charset="-122"/>
              </a:rPr>
              <a:t>失业</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linds(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6" grpId="0"/>
      <p:bldP spid="6" grpId="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4" name="标题 1"/>
          <p:cNvSpPr>
            <a:spLocks noGrp="1"/>
          </p:cNvSpPr>
          <p:nvPr>
            <p:custDataLst>
              <p:tags r:id="rId3"/>
            </p:custDataLst>
          </p:nvPr>
        </p:nvSpPr>
        <p:spPr>
          <a:xfrm>
            <a:off x="307975" y="450215"/>
            <a:ext cx="3003550" cy="701675"/>
          </a:xfrm>
          <a:prstGeom prst="rect">
            <a:avLst/>
          </a:prstGeom>
          <a:noFill/>
          <a:ln w="9525">
            <a:noFill/>
          </a:ln>
        </p:spPr>
        <p:txBody>
          <a:bodyPr anchor="b"/>
          <a:lstStyle/>
          <a:p>
            <a:r>
              <a:rPr lang="en-US" altLang="zh-CN" sz="2400" b="1">
                <a:solidFill>
                  <a:schemeClr val="tx2"/>
                </a:solidFill>
                <a:latin typeface="微软雅黑" panose="020B0503020204020204" charset="-122"/>
                <a:ea typeface="微软雅黑" panose="020B0503020204020204" charset="-122"/>
              </a:rPr>
              <a:t>03    </a:t>
            </a:r>
            <a:r>
              <a:rPr lang="zh-CN" altLang="en-US" sz="2400" b="1">
                <a:solidFill>
                  <a:schemeClr val="tx2"/>
                </a:solidFill>
                <a:latin typeface="微软雅黑" panose="020B0503020204020204" charset="-122"/>
                <a:ea typeface="微软雅黑" panose="020B0503020204020204" charset="-122"/>
              </a:rPr>
              <a:t>失业</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5" name="文本框 4"/>
          <p:cNvSpPr txBox="1"/>
          <p:nvPr/>
        </p:nvSpPr>
        <p:spPr>
          <a:xfrm>
            <a:off x="894715" y="1379855"/>
            <a:ext cx="10717530" cy="4098290"/>
          </a:xfrm>
          <a:prstGeom prst="rect">
            <a:avLst/>
          </a:prstGeom>
          <a:noFill/>
        </p:spPr>
        <p:txBody>
          <a:bodyPr wrap="square" rtlCol="0">
            <a:noAutofit/>
          </a:bodyPr>
          <a:p>
            <a:endParaRPr lang="zh-CN" altLang="en-US" sz="2400"/>
          </a:p>
          <a:p>
            <a:r>
              <a:rPr lang="en-US" altLang="zh-CN" sz="2400" b="1"/>
              <a:t>Q1</a:t>
            </a:r>
            <a:r>
              <a:rPr lang="zh-CN" altLang="en-US" sz="2400" b="1"/>
              <a:t>：</a:t>
            </a:r>
            <a:r>
              <a:rPr lang="zh-CN" altLang="en-US" sz="2400"/>
              <a:t>失业保险金只能领一次吗？</a:t>
            </a:r>
            <a:endParaRPr lang="zh-CN" altLang="en-US" sz="2400"/>
          </a:p>
          <a:p>
            <a:r>
              <a:rPr lang="en-US" altLang="zh-CN" sz="2400" b="1"/>
              <a:t>A</a:t>
            </a:r>
            <a:r>
              <a:rPr lang="zh-CN" altLang="en-US" sz="2400" b="1"/>
              <a:t>：</a:t>
            </a:r>
            <a:r>
              <a:rPr lang="zh-CN" altLang="en-US" sz="2400"/>
              <a:t>领取失业保险金没有次数限制。失业人员符合领取失业保险金条件，就可以领取失业保险金。</a:t>
            </a:r>
            <a:endParaRPr lang="zh-CN" altLang="en-US" sz="2400"/>
          </a:p>
          <a:p>
            <a:endParaRPr lang="zh-CN" altLang="en-US" sz="2400"/>
          </a:p>
          <a:p>
            <a:r>
              <a:rPr lang="en-US" altLang="zh-CN" sz="2400" b="1"/>
              <a:t>Q2</a:t>
            </a:r>
            <a:r>
              <a:rPr lang="zh-CN" altLang="en-US" sz="2400" b="1"/>
              <a:t>：</a:t>
            </a:r>
            <a:r>
              <a:rPr lang="zh-CN" altLang="en-US" sz="2400"/>
              <a:t>申领失业保险金有时间限制吗？</a:t>
            </a:r>
            <a:endParaRPr lang="zh-CN" altLang="en-US" sz="2400"/>
          </a:p>
          <a:p>
            <a:r>
              <a:rPr lang="en-US" altLang="zh-CN" sz="2400" b="1"/>
              <a:t>A</a:t>
            </a:r>
            <a:r>
              <a:rPr lang="zh-CN" altLang="en-US" sz="2400" b="1"/>
              <a:t>：</a:t>
            </a:r>
            <a:r>
              <a:rPr lang="zh-CN" altLang="en-US" sz="2400"/>
              <a:t>关于领取失业保险金有无时间限制的问题，《人力资源社会保障部办公厅关于进一步推进失业保险金“畅通领、安全办”的通知》（人社厅发〔2020〕24号）规定：“不得以超过60日申领期限为由拒发失业保险金。”</a:t>
            </a:r>
            <a:endParaRPr lang="zh-CN" altLang="en-US" sz="2400"/>
          </a:p>
          <a:p>
            <a:r>
              <a:rPr lang="zh-CN" altLang="en-US" sz="2400"/>
              <a:t>根据上述规定，失业后申领失业保险金没有时间限制。只要失业人员和单位共同缴纳失业保险费满1年且属于非因本人意愿中断就业，可以申领失业保险金。</a:t>
            </a:r>
            <a:endParaRPr lang="zh-CN" altLang="en-US" sz="2400"/>
          </a:p>
        </p:txBody>
      </p:sp>
      <p:sp>
        <p:nvSpPr>
          <p:cNvPr id="6" name="文本框 5"/>
          <p:cNvSpPr txBox="1"/>
          <p:nvPr/>
        </p:nvSpPr>
        <p:spPr>
          <a:xfrm>
            <a:off x="4221480" y="805180"/>
            <a:ext cx="4064000" cy="521970"/>
          </a:xfrm>
          <a:prstGeom prst="rect">
            <a:avLst/>
          </a:prstGeom>
          <a:noFill/>
        </p:spPr>
        <p:txBody>
          <a:bodyPr wrap="square" rtlCol="0">
            <a:spAutoFit/>
          </a:bodyPr>
          <a:p>
            <a:r>
              <a:rPr lang="zh-CN" altLang="en-US" sz="2800" b="1"/>
              <a:t>失业保险金</a:t>
            </a:r>
            <a:r>
              <a:rPr lang="en-US" altLang="zh-CN" sz="2800" b="1"/>
              <a:t>Q&amp;A</a:t>
            </a: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文本框 5"/>
          <p:cNvSpPr txBox="1"/>
          <p:nvPr>
            <p:custDataLst>
              <p:tags r:id="rId3"/>
            </p:custDataLst>
          </p:nvPr>
        </p:nvSpPr>
        <p:spPr>
          <a:xfrm>
            <a:off x="4221480" y="805180"/>
            <a:ext cx="4064000" cy="521970"/>
          </a:xfrm>
          <a:prstGeom prst="rect">
            <a:avLst/>
          </a:prstGeom>
          <a:noFill/>
        </p:spPr>
        <p:txBody>
          <a:bodyPr wrap="square" rtlCol="0">
            <a:spAutoFit/>
          </a:bodyPr>
          <a:p>
            <a:r>
              <a:rPr lang="zh-CN" altLang="en-US" sz="2800" b="1"/>
              <a:t>失业保险金</a:t>
            </a:r>
            <a:r>
              <a:rPr lang="en-US" altLang="zh-CN" sz="2800" b="1"/>
              <a:t>Q&amp;A</a:t>
            </a:r>
            <a:endParaRPr lang="en-US" altLang="zh-CN" sz="2800" b="1"/>
          </a:p>
        </p:txBody>
      </p:sp>
      <p:sp>
        <p:nvSpPr>
          <p:cNvPr id="4" name="标题 1"/>
          <p:cNvSpPr>
            <a:spLocks noGrp="1"/>
          </p:cNvSpPr>
          <p:nvPr>
            <p:custDataLst>
              <p:tags r:id="rId4"/>
            </p:custDataLst>
          </p:nvPr>
        </p:nvSpPr>
        <p:spPr>
          <a:xfrm>
            <a:off x="307975" y="45021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03    </a:t>
            </a:r>
            <a:r>
              <a:rPr lang="zh-CN" altLang="en-US" sz="2400" b="1">
                <a:solidFill>
                  <a:schemeClr val="tx2"/>
                </a:solidFill>
                <a:latin typeface="微软雅黑" panose="020B0503020204020204" charset="-122"/>
                <a:ea typeface="微软雅黑" panose="020B0503020204020204" charset="-122"/>
              </a:rPr>
              <a:t>失业</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689610" y="1579245"/>
            <a:ext cx="10720705" cy="4965065"/>
          </a:xfrm>
          <a:prstGeom prst="rect">
            <a:avLst/>
          </a:prstGeom>
          <a:noFill/>
        </p:spPr>
        <p:txBody>
          <a:bodyPr wrap="square" rtlCol="0" anchor="t">
            <a:noAutofit/>
          </a:bodyPr>
          <a:p>
            <a:r>
              <a:rPr lang="en-US" altLang="zh-CN" sz="2200" b="1"/>
              <a:t>Q3</a:t>
            </a:r>
            <a:r>
              <a:rPr lang="zh-CN" altLang="en-US" sz="2200" b="1"/>
              <a:t>：</a:t>
            </a:r>
            <a:r>
              <a:rPr lang="zh-CN" altLang="en-US" sz="2200"/>
              <a:t>失业保险金必须本人到现场领取吗？</a:t>
            </a:r>
            <a:endParaRPr lang="zh-CN" altLang="en-US" sz="2200"/>
          </a:p>
          <a:p>
            <a:r>
              <a:rPr lang="en-US" altLang="zh-CN" sz="2200" b="1"/>
              <a:t>A</a:t>
            </a:r>
            <a:r>
              <a:rPr lang="zh-CN" altLang="en-US" sz="2200" b="1"/>
              <a:t>：</a:t>
            </a:r>
            <a:r>
              <a:rPr lang="zh-CN" altLang="en-US" sz="2200"/>
              <a:t>失业保险金的申请审核通过后，由经办机构直接发放至失业人员社保卡或银行账户，无需本人到现场领取。</a:t>
            </a:r>
            <a:endParaRPr lang="zh-CN" altLang="en-US" sz="2200"/>
          </a:p>
          <a:p>
            <a:endParaRPr lang="zh-CN" altLang="en-US" sz="2200"/>
          </a:p>
          <a:p>
            <a:r>
              <a:rPr lang="en-US" altLang="zh-CN" sz="2200" b="1"/>
              <a:t>Q4</a:t>
            </a:r>
            <a:r>
              <a:rPr lang="zh-CN" altLang="en-US" sz="2200" b="1"/>
              <a:t>：</a:t>
            </a:r>
            <a:r>
              <a:rPr lang="zh-CN" altLang="en-US" sz="2200"/>
              <a:t>异地就业缴纳社保，失业保险金在工作地还是户籍地申领？</a:t>
            </a:r>
            <a:endParaRPr lang="zh-CN" altLang="en-US" sz="2200"/>
          </a:p>
          <a:p>
            <a:r>
              <a:rPr lang="en-US" altLang="zh-CN" sz="2200" b="1"/>
              <a:t>A</a:t>
            </a:r>
            <a:r>
              <a:rPr lang="zh-CN" altLang="en-US" sz="2200" b="1"/>
              <a:t>：</a:t>
            </a:r>
            <a:r>
              <a:rPr lang="zh-CN" altLang="en-US" sz="2200"/>
              <a:t>失业人员符合领取失业保险金条件的，在最后参保地申领失业保险金，也可以选择回户籍地申领，待遇发放期间不得中途变更发放地。选择回户籍地申领的，须办理失业保险关系转移。</a:t>
            </a:r>
            <a:endParaRPr lang="zh-CN" altLang="en-US" sz="2200"/>
          </a:p>
          <a:p>
            <a:endParaRPr lang="zh-CN" altLang="en-US" sz="2200"/>
          </a:p>
          <a:p>
            <a:r>
              <a:rPr lang="en-US" altLang="zh-CN" sz="2200" b="1"/>
              <a:t>Q5</a:t>
            </a:r>
            <a:r>
              <a:rPr lang="zh-CN" altLang="en-US" sz="2200" b="1"/>
              <a:t>：</a:t>
            </a:r>
            <a:r>
              <a:rPr lang="zh-CN" altLang="en-US" sz="2200"/>
              <a:t>失业后找到工作，试用期期间可以继续领取失业保险金吗？</a:t>
            </a:r>
            <a:endParaRPr lang="zh-CN" altLang="en-US" sz="2200"/>
          </a:p>
          <a:p>
            <a:r>
              <a:rPr lang="en-US" altLang="zh-CN" sz="2200" b="1"/>
              <a:t>A</a:t>
            </a:r>
            <a:r>
              <a:rPr lang="zh-CN" altLang="en-US" sz="2200" b="1"/>
              <a:t>：</a:t>
            </a:r>
            <a:r>
              <a:rPr lang="zh-CN" altLang="en-US" sz="2200"/>
              <a:t>按照《劳动合同法》《社会保险法》有关规定，试用期包含在劳动合同期限内，用人单位和个人均应依法缴纳社会保险费。</a:t>
            </a:r>
            <a:endParaRPr lang="zh-CN" altLang="en-US" sz="2200"/>
          </a:p>
          <a:p>
            <a:r>
              <a:rPr lang="zh-CN" altLang="en-US" sz="2200"/>
              <a:t>根据《关于进一步推进失业保险金“畅通领、安全办”的通知》，经办机构以失业人员重新就业为由停发失业保险金时，可以用人单位是否为其缴纳社会保险费为标准确定是否重新就业。因此，劳动者被用人单位招用并参保，不再领取失业保险金。</a:t>
            </a: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文本框 5"/>
          <p:cNvSpPr txBox="1"/>
          <p:nvPr>
            <p:custDataLst>
              <p:tags r:id="rId3"/>
            </p:custDataLst>
          </p:nvPr>
        </p:nvSpPr>
        <p:spPr>
          <a:xfrm>
            <a:off x="4221480" y="805180"/>
            <a:ext cx="4064000" cy="521970"/>
          </a:xfrm>
          <a:prstGeom prst="rect">
            <a:avLst/>
          </a:prstGeom>
          <a:noFill/>
        </p:spPr>
        <p:txBody>
          <a:bodyPr wrap="square" rtlCol="0">
            <a:spAutoFit/>
          </a:bodyPr>
          <a:p>
            <a:r>
              <a:rPr lang="zh-CN" altLang="en-US" sz="2800" b="1"/>
              <a:t>失业保险金</a:t>
            </a:r>
            <a:r>
              <a:rPr lang="en-US" altLang="zh-CN" sz="2800" b="1"/>
              <a:t>Q&amp;A</a:t>
            </a:r>
            <a:endParaRPr lang="en-US" altLang="zh-CN" sz="2800" b="1"/>
          </a:p>
        </p:txBody>
      </p:sp>
      <p:sp>
        <p:nvSpPr>
          <p:cNvPr id="4" name="标题 1"/>
          <p:cNvSpPr>
            <a:spLocks noGrp="1"/>
          </p:cNvSpPr>
          <p:nvPr>
            <p:custDataLst>
              <p:tags r:id="rId4"/>
            </p:custDataLst>
          </p:nvPr>
        </p:nvSpPr>
        <p:spPr>
          <a:xfrm>
            <a:off x="307975" y="45021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03    </a:t>
            </a:r>
            <a:r>
              <a:rPr lang="zh-CN" altLang="en-US" sz="2400" b="1">
                <a:solidFill>
                  <a:schemeClr val="tx2"/>
                </a:solidFill>
                <a:latin typeface="微软雅黑" panose="020B0503020204020204" charset="-122"/>
                <a:ea typeface="微软雅黑" panose="020B0503020204020204" charset="-122"/>
              </a:rPr>
              <a:t>失业</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1113155" y="1707515"/>
            <a:ext cx="10720705" cy="4965065"/>
          </a:xfrm>
          <a:prstGeom prst="rect">
            <a:avLst/>
          </a:prstGeom>
          <a:noFill/>
        </p:spPr>
        <p:txBody>
          <a:bodyPr wrap="square" rtlCol="0" anchor="t">
            <a:noAutofit/>
          </a:bodyPr>
          <a:p>
            <a:r>
              <a:rPr lang="en-US" altLang="zh-CN" sz="2400" b="1"/>
              <a:t>Q6</a:t>
            </a:r>
            <a:r>
              <a:rPr lang="zh-CN" altLang="en-US" sz="2400" b="1"/>
              <a:t>：</a:t>
            </a:r>
            <a:r>
              <a:rPr lang="zh-CN" altLang="en-US" sz="2400"/>
              <a:t>重新就业后需要办理失业保险金停发手续吗？</a:t>
            </a:r>
            <a:endParaRPr lang="zh-CN" altLang="en-US" sz="2400"/>
          </a:p>
          <a:p>
            <a:r>
              <a:rPr lang="en-US" altLang="zh-CN" sz="2400" b="1"/>
              <a:t>A</a:t>
            </a:r>
            <a:r>
              <a:rPr lang="zh-CN" altLang="en-US" sz="2400" b="1"/>
              <a:t>：</a:t>
            </a:r>
            <a:r>
              <a:rPr lang="zh-CN" altLang="en-US" sz="2400"/>
              <a:t>按照《社会保险法》有关规定，用人单位应当自用工之日起三十日内为其职工向社会保险经办机构申请办理社会保险登记。失业保险经办机构通过内部数据共享获取领金人员缴纳社保费的情形后，停发其失业保险金。</a:t>
            </a:r>
            <a:endParaRPr lang="zh-CN" altLang="en-US" sz="2400"/>
          </a:p>
          <a:p>
            <a:endParaRPr lang="zh-CN" altLang="en-US" sz="2400"/>
          </a:p>
          <a:p>
            <a:r>
              <a:rPr lang="en-US" altLang="zh-CN" sz="2400" b="1"/>
              <a:t>Q7</a:t>
            </a:r>
            <a:r>
              <a:rPr lang="zh-CN" altLang="en-US" sz="2400" b="1"/>
              <a:t>：</a:t>
            </a:r>
            <a:r>
              <a:rPr lang="zh-CN" altLang="en-US" sz="2400"/>
              <a:t>之前没有领完的失业保险金，再次失业后可以继续领吗？</a:t>
            </a:r>
            <a:endParaRPr lang="zh-CN" altLang="en-US" sz="2400"/>
          </a:p>
          <a:p>
            <a:r>
              <a:rPr lang="en-US" altLang="zh-CN" sz="2400" b="1"/>
              <a:t>A</a:t>
            </a:r>
            <a:r>
              <a:rPr lang="zh-CN" altLang="en-US" sz="2400" b="1"/>
              <a:t>：</a:t>
            </a:r>
            <a:r>
              <a:rPr lang="zh-CN" altLang="en-US" sz="2400"/>
              <a:t>失业人员在领取失业保险金期间重新就业后再次失业的，缴费时间重新计算，其领取失业保险金的期限可以与前次失业应领取而尚未领取的失业保险金的期限合并计算，但是最长不得超过24个月。</a:t>
            </a:r>
            <a:endParaRPr lang="zh-CN" altLang="en-US" sz="2400"/>
          </a:p>
          <a:p>
            <a:r>
              <a:rPr lang="zh-CN" altLang="en-US" sz="2400"/>
              <a:t>失业人员在领取失业保险金期间重新就业后不满1年再次失业的，可以继续申领其前次失业应领取而尚未领取的失业保险金。</a:t>
            </a:r>
            <a:endParaRPr lang="zh-CN" altLang="en-US" sz="2400"/>
          </a:p>
          <a:p>
            <a:endParaRPr lang="zh-CN" altLang="en-US" sz="2400"/>
          </a:p>
          <a:p>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1035685" y="2033270"/>
            <a:ext cx="10436225" cy="4202430"/>
          </a:xfrm>
          <a:prstGeom prst="rect">
            <a:avLst/>
          </a:prstGeom>
          <a:noFill/>
        </p:spPr>
        <p:txBody>
          <a:bodyPr wrap="square" rtlCol="0">
            <a:noAutofit/>
          </a:bodyPr>
          <a:p>
            <a:pPr indent="0" fontAlgn="auto">
              <a:lnSpc>
                <a:spcPct val="100000"/>
              </a:lnSpc>
            </a:pPr>
            <a:r>
              <a:rPr lang="zh-CN" altLang="en-US" sz="2400"/>
              <a:t>我市失业保险金由原来的1440元/月调整为1680元/月，月增资240元。</a:t>
            </a:r>
            <a:endParaRPr lang="zh-CN" altLang="en-US" sz="2400"/>
          </a:p>
          <a:p>
            <a:pPr indent="0" fontAlgn="auto">
              <a:lnSpc>
                <a:spcPct val="100000"/>
              </a:lnSpc>
            </a:pPr>
            <a:r>
              <a:rPr lang="zh-CN" altLang="en-US" sz="2400"/>
              <a:t>据悉，根据《河南省人民政府关于调整河南省最低工资标准的通知》（豫政〔2023〕43号），自2024年1月1日起施行新的最低工资标准。</a:t>
            </a:r>
            <a:endParaRPr lang="zh-CN" altLang="en-US" sz="2400"/>
          </a:p>
          <a:p>
            <a:pPr indent="0" fontAlgn="auto">
              <a:lnSpc>
                <a:spcPct val="100000"/>
              </a:lnSpc>
            </a:pPr>
            <a:endParaRPr lang="zh-CN" altLang="en-US" sz="2400"/>
          </a:p>
          <a:p>
            <a:pPr indent="0" fontAlgn="auto">
              <a:lnSpc>
                <a:spcPct val="100000"/>
              </a:lnSpc>
            </a:pPr>
            <a:r>
              <a:rPr lang="zh-CN" altLang="en-US" sz="2400"/>
              <a:t>河南省人力资源和社会保障厅按照《河南省失业保险条例》及有关规定，决定对我省现行失业保险金标准进行相应调整。全省失业保险金基本标准统一调整为1680元/月。其他失业保险待遇标准亦按调整后的失业保险金标准计算发放。</a:t>
            </a:r>
            <a:endParaRPr lang="zh-CN" altLang="en-US" sz="2400"/>
          </a:p>
        </p:txBody>
      </p:sp>
      <p:sp>
        <p:nvSpPr>
          <p:cNvPr id="3" name="文本框 2"/>
          <p:cNvSpPr txBox="1"/>
          <p:nvPr/>
        </p:nvSpPr>
        <p:spPr>
          <a:xfrm>
            <a:off x="3618865" y="1165225"/>
            <a:ext cx="4064000" cy="521970"/>
          </a:xfrm>
          <a:prstGeom prst="rect">
            <a:avLst/>
          </a:prstGeom>
          <a:noFill/>
        </p:spPr>
        <p:txBody>
          <a:bodyPr wrap="square" rtlCol="0">
            <a:spAutoFit/>
          </a:bodyPr>
          <a:p>
            <a:r>
              <a:rPr lang="zh-CN" altLang="en-US" sz="2800" b="1"/>
              <a:t>失业保险金上调</a:t>
            </a:r>
            <a:endParaRPr lang="zh-CN" altLang="en-US" sz="2800" b="1"/>
          </a:p>
        </p:txBody>
      </p:sp>
      <p:sp>
        <p:nvSpPr>
          <p:cNvPr id="4" name="标题 1"/>
          <p:cNvSpPr>
            <a:spLocks noGrp="1"/>
          </p:cNvSpPr>
          <p:nvPr>
            <p:custDataLst>
              <p:tags r:id="rId3"/>
            </p:custDataLst>
          </p:nvPr>
        </p:nvSpPr>
        <p:spPr>
          <a:xfrm>
            <a:off x="307975" y="463550"/>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03    </a:t>
            </a:r>
            <a:r>
              <a:rPr lang="zh-CN" altLang="en-US" sz="2400" b="1">
                <a:solidFill>
                  <a:schemeClr val="tx2"/>
                </a:solidFill>
                <a:latin typeface="微软雅黑" panose="020B0503020204020204" charset="-122"/>
                <a:ea typeface="微软雅黑" panose="020B0503020204020204" charset="-122"/>
              </a:rPr>
              <a:t>失业</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13" name="矩形 12"/>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9" name="矩形 18"/>
          <p:cNvSpPr/>
          <p:nvPr>
            <p:custDataLst>
              <p:tags r:id="rId4"/>
            </p:custDataLst>
          </p:nvPr>
        </p:nvSpPr>
        <p:spPr>
          <a:xfrm>
            <a:off x="5815013" y="2855913"/>
            <a:ext cx="3184525" cy="614362"/>
          </a:xfrm>
          <a:prstGeom prst="rect">
            <a:avLst/>
          </a:prstGeom>
          <a:noFill/>
          <a:ln w="9525">
            <a:noFill/>
          </a:ln>
        </p:spPr>
        <p:txBody>
          <a:bodyPr wrap="square" lIns="0" tIns="0" rIns="0" bIns="0" anchor="t">
            <a:spAutoFit/>
          </a:bodyPr>
          <a:lstStyle/>
          <a:p>
            <a:r>
              <a:rPr lang="zh-CN" altLang="en-US" sz="4000" b="1">
                <a:latin typeface="微软雅黑" panose="020B0503020204020204" charset="-122"/>
                <a:ea typeface="微软雅黑" panose="020B0503020204020204" charset="-122"/>
              </a:rPr>
              <a:t>养老保险</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20" name="TextBox 11"/>
          <p:cNvSpPr txBox="1"/>
          <p:nvPr>
            <p:custDataLst>
              <p:tags r:id="rId5"/>
            </p:custDataLst>
          </p:nvPr>
        </p:nvSpPr>
        <p:spPr>
          <a:xfrm>
            <a:off x="5757863" y="3694113"/>
            <a:ext cx="6337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定义</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3" name="TextBox 11"/>
          <p:cNvSpPr txBox="1"/>
          <p:nvPr>
            <p:custDataLst>
              <p:tags r:id="rId6"/>
            </p:custDataLst>
          </p:nvPr>
        </p:nvSpPr>
        <p:spPr>
          <a:xfrm>
            <a:off x="7469188" y="3694113"/>
            <a:ext cx="9131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退休条件</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4" name="TextBox 11"/>
          <p:cNvSpPr txBox="1"/>
          <p:nvPr>
            <p:custDataLst>
              <p:tags r:id="rId7"/>
            </p:custDataLst>
          </p:nvPr>
        </p:nvSpPr>
        <p:spPr>
          <a:xfrm>
            <a:off x="5757863" y="3967163"/>
            <a:ext cx="10528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退休地确认</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5" name="TextBox 11"/>
          <p:cNvSpPr txBox="1"/>
          <p:nvPr>
            <p:custDataLst>
              <p:tags r:id="rId8"/>
            </p:custDataLst>
          </p:nvPr>
        </p:nvSpPr>
        <p:spPr>
          <a:xfrm>
            <a:off x="7469188" y="3967163"/>
            <a:ext cx="9131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缴费比例</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26" name="矩形 259"/>
          <p:cNvSpPr>
            <a:spLocks noChangeArrowheads="1"/>
          </p:cNvSpPr>
          <p:nvPr>
            <p:custDataLst>
              <p:tags r:id="rId9"/>
            </p:custDataLst>
          </p:nvPr>
        </p:nvSpPr>
        <p:spPr bwMode="auto">
          <a:xfrm>
            <a:off x="2638425" y="2106613"/>
            <a:ext cx="23796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01</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cxnSp>
        <p:nvCxnSpPr>
          <p:cNvPr id="27" name="直接连接符 26"/>
          <p:cNvCxnSpPr/>
          <p:nvPr>
            <p:custDataLst>
              <p:tags r:id="rId10"/>
            </p:custDataLst>
          </p:nvPr>
        </p:nvCxnSpPr>
        <p:spPr>
          <a:xfrm>
            <a:off x="5238750" y="2322513"/>
            <a:ext cx="0" cy="23336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6"/>
                                        </p:tgtEl>
                                        <p:attrNameLst>
                                          <p:attrName>style.visibility</p:attrName>
                                        </p:attrNameLst>
                                      </p:cBhvr>
                                      <p:to>
                                        <p:strVal val="visible"/>
                                      </p:to>
                                    </p:set>
                                    <p:anim by="(-#ppt_w*2)" calcmode="lin" valueType="num">
                                      <p:cBhvr rctx="PPT">
                                        <p:cTn id="12" dur="500" autoRev="1" fill="hold">
                                          <p:stCondLst>
                                            <p:cond delay="0"/>
                                          </p:stCondLst>
                                        </p:cTn>
                                        <p:tgtEl>
                                          <p:spTgt spid="26"/>
                                        </p:tgtEl>
                                        <p:attrNameLst>
                                          <p:attrName>ppt_w</p:attrName>
                                        </p:attrNameLst>
                                      </p:cBhvr>
                                    </p:anim>
                                    <p:anim by="(#ppt_w*0.50)" calcmode="lin" valueType="num">
                                      <p:cBhvr>
                                        <p:cTn id="13" dur="500" decel="50000" autoRev="1" fill="hold">
                                          <p:stCondLst>
                                            <p:cond delay="0"/>
                                          </p:stCondLst>
                                        </p:cTn>
                                        <p:tgtEl>
                                          <p:spTgt spid="26"/>
                                        </p:tgtEl>
                                        <p:attrNameLst>
                                          <p:attrName>ppt_x</p:attrName>
                                        </p:attrNameLst>
                                      </p:cBhvr>
                                    </p:anim>
                                    <p:anim from="(-#ppt_h/2)" to="(#ppt_y)" calcmode="lin" valueType="num">
                                      <p:cBhvr>
                                        <p:cTn id="14" dur="1000" fill="hold">
                                          <p:stCondLst>
                                            <p:cond delay="0"/>
                                          </p:stCondLst>
                                        </p:cTn>
                                        <p:tgtEl>
                                          <p:spTgt spid="26"/>
                                        </p:tgtEl>
                                        <p:attrNameLst>
                                          <p:attrName>ppt_y</p:attrName>
                                        </p:attrNameLst>
                                      </p:cBhvr>
                                    </p:anim>
                                    <p:animRot by="21600000">
                                      <p:cBhvr>
                                        <p:cTn id="15" dur="1000" fill="hold">
                                          <p:stCondLst>
                                            <p:cond delay="0"/>
                                          </p:stCondLst>
                                        </p:cTn>
                                        <p:tgtEl>
                                          <p:spTgt spid="26"/>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outHorizontal)">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strVal val="4*#ppt_w"/>
                                          </p:val>
                                        </p:tav>
                                        <p:tav tm="100000">
                                          <p:val>
                                            <p:strVal val="#ppt_w"/>
                                          </p:val>
                                        </p:tav>
                                      </p:tavLst>
                                    </p:anim>
                                    <p:anim calcmode="lin" valueType="num">
                                      <p:cBhvr>
                                        <p:cTn id="26" dur="500" fill="hold"/>
                                        <p:tgtEl>
                                          <p:spTgt spid="19"/>
                                        </p:tgtEl>
                                        <p:attrNameLst>
                                          <p:attrName>ppt_h</p:attrName>
                                        </p:attrNameLst>
                                      </p:cBhvr>
                                      <p:tavLst>
                                        <p:tav tm="0">
                                          <p:val>
                                            <p:strVal val="4*#ppt_h"/>
                                          </p:val>
                                        </p:tav>
                                        <p:tav tm="100000">
                                          <p:val>
                                            <p:strVal val="#ppt_h"/>
                                          </p:val>
                                        </p:tav>
                                      </p:tavLst>
                                    </p:anim>
                                  </p:childTnLst>
                                </p:cTn>
                              </p:par>
                            </p:childTnLst>
                          </p:cTn>
                        </p:par>
                        <p:par>
                          <p:cTn id="27" fill="hold">
                            <p:stCondLst>
                              <p:cond delay="500"/>
                            </p:stCondLst>
                            <p:childTnLst>
                              <p:par>
                                <p:cTn id="28" presetID="1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p:tgtEl>
                                          <p:spTgt spid="20"/>
                                        </p:tgtEl>
                                        <p:attrNameLst>
                                          <p:attrName>ppt_x</p:attrName>
                                        </p:attrNameLst>
                                      </p:cBhvr>
                                      <p:tavLst>
                                        <p:tav tm="0">
                                          <p:val>
                                            <p:strVal val="#ppt_x-#ppt_w*1.125000"/>
                                          </p:val>
                                        </p:tav>
                                        <p:tav tm="100000">
                                          <p:val>
                                            <p:strVal val="#ppt_x"/>
                                          </p:val>
                                        </p:tav>
                                      </p:tavLst>
                                    </p:anim>
                                    <p:animEffect transition="in" filter="wipe(right)">
                                      <p:cBhvr>
                                        <p:cTn id="31" dur="500"/>
                                        <p:tgtEl>
                                          <p:spTgt spid="20"/>
                                        </p:tgtEl>
                                      </p:cBhvr>
                                    </p:animEffect>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p:tgtEl>
                                          <p:spTgt spid="23"/>
                                        </p:tgtEl>
                                        <p:attrNameLst>
                                          <p:attrName>ppt_x</p:attrName>
                                        </p:attrNameLst>
                                      </p:cBhvr>
                                      <p:tavLst>
                                        <p:tav tm="0">
                                          <p:val>
                                            <p:strVal val="#ppt_x-#ppt_w*1.125000"/>
                                          </p:val>
                                        </p:tav>
                                        <p:tav tm="100000">
                                          <p:val>
                                            <p:strVal val="#ppt_x"/>
                                          </p:val>
                                        </p:tav>
                                      </p:tavLst>
                                    </p:anim>
                                    <p:animEffect transition="in" filter="wipe(right)">
                                      <p:cBhvr>
                                        <p:cTn id="36" dur="500"/>
                                        <p:tgtEl>
                                          <p:spTgt spid="23"/>
                                        </p:tgtEl>
                                      </p:cBhvr>
                                    </p:animEffect>
                                  </p:childTnLst>
                                </p:cTn>
                              </p:par>
                            </p:childTnLst>
                          </p:cTn>
                        </p:par>
                        <p:par>
                          <p:cTn id="37" fill="hold">
                            <p:stCondLst>
                              <p:cond delay="1500"/>
                            </p:stCondLst>
                            <p:childTnLst>
                              <p:par>
                                <p:cTn id="38" presetID="12" presetClass="entr" presetSubtype="8"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p:tgtEl>
                                          <p:spTgt spid="24"/>
                                        </p:tgtEl>
                                        <p:attrNameLst>
                                          <p:attrName>ppt_x</p:attrName>
                                        </p:attrNameLst>
                                      </p:cBhvr>
                                      <p:tavLst>
                                        <p:tav tm="0">
                                          <p:val>
                                            <p:strVal val="#ppt_x-#ppt_w*1.125000"/>
                                          </p:val>
                                        </p:tav>
                                        <p:tav tm="100000">
                                          <p:val>
                                            <p:strVal val="#ppt_x"/>
                                          </p:val>
                                        </p:tav>
                                      </p:tavLst>
                                    </p:anim>
                                    <p:animEffect transition="in" filter="wipe(right)">
                                      <p:cBhvr>
                                        <p:cTn id="41" dur="500"/>
                                        <p:tgtEl>
                                          <p:spTgt spid="24"/>
                                        </p:tgtEl>
                                      </p:cBhvr>
                                    </p:animEffect>
                                  </p:childTnLst>
                                </p:cTn>
                              </p:par>
                            </p:childTnLst>
                          </p:cTn>
                        </p:par>
                        <p:par>
                          <p:cTn id="42" fill="hold">
                            <p:stCondLst>
                              <p:cond delay="2000"/>
                            </p:stCondLst>
                            <p:childTnLst>
                              <p:par>
                                <p:cTn id="43" presetID="1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p:tgtEl>
                                          <p:spTgt spid="25"/>
                                        </p:tgtEl>
                                        <p:attrNameLst>
                                          <p:attrName>ppt_x</p:attrName>
                                        </p:attrNameLst>
                                      </p:cBhvr>
                                      <p:tavLst>
                                        <p:tav tm="0">
                                          <p:val>
                                            <p:strVal val="#ppt_x-#ppt_w*1.125000"/>
                                          </p:val>
                                        </p:tav>
                                        <p:tav tm="100000">
                                          <p:val>
                                            <p:strVal val="#ppt_x"/>
                                          </p:val>
                                        </p:tav>
                                      </p:tavLst>
                                    </p:anim>
                                    <p:animEffect transition="in" filter="wipe(right)">
                                      <p:cBhvr>
                                        <p:cTn id="4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p:bldP spid="20"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矩形 5"/>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0" name="矩形 9"/>
          <p:cNvSpPr/>
          <p:nvPr>
            <p:custDataLst>
              <p:tags r:id="rId4"/>
            </p:custDataLst>
          </p:nvPr>
        </p:nvSpPr>
        <p:spPr>
          <a:xfrm>
            <a:off x="5815013" y="2855913"/>
            <a:ext cx="3184525" cy="614362"/>
          </a:xfrm>
          <a:prstGeom prst="rect">
            <a:avLst/>
          </a:prstGeom>
          <a:noFill/>
          <a:ln w="9525">
            <a:noFill/>
          </a:ln>
        </p:spPr>
        <p:txBody>
          <a:bodyPr wrap="square" lIns="0" tIns="0" rIns="0" bIns="0" anchor="t">
            <a:spAutoFit/>
          </a:bodyPr>
          <a:lstStyle/>
          <a:p>
            <a:r>
              <a:rPr lang="zh-CN" altLang="en-US" sz="4000" b="1">
                <a:latin typeface="微软雅黑" panose="020B0503020204020204" charset="-122"/>
                <a:ea typeface="微软雅黑" panose="020B0503020204020204" charset="-122"/>
                <a:sym typeface="宋体" panose="02010600030101010101" pitchFamily="2" charset="-122"/>
              </a:rPr>
              <a:t>生育保险</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11" name="TextBox 11"/>
          <p:cNvSpPr txBox="1"/>
          <p:nvPr>
            <p:custDataLst>
              <p:tags r:id="rId5"/>
            </p:custDataLst>
          </p:nvPr>
        </p:nvSpPr>
        <p:spPr>
          <a:xfrm>
            <a:off x="5757863" y="3694113"/>
            <a:ext cx="6337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条件</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2" name="TextBox 11"/>
          <p:cNvSpPr txBox="1"/>
          <p:nvPr>
            <p:custDataLst>
              <p:tags r:id="rId6"/>
            </p:custDataLst>
          </p:nvPr>
        </p:nvSpPr>
        <p:spPr>
          <a:xfrm>
            <a:off x="7469188" y="3694113"/>
            <a:ext cx="1052830" cy="260350"/>
          </a:xfrm>
          <a:prstGeom prst="rect">
            <a:avLst/>
          </a:prstGeom>
          <a:noFill/>
          <a:ln w="9525">
            <a:noFill/>
          </a:ln>
        </p:spPr>
        <p:txBody>
          <a:bodyPr wrap="none" anchor="t">
            <a:spAutoFit/>
          </a:bodyPr>
          <a:lstStyle/>
          <a:p>
            <a:pPr marL="171450" lvl="1" indent="-171450">
              <a:buChar char="•"/>
            </a:pPr>
            <a:r>
              <a:rPr lang="zh-CN" altLang="en-US" sz="1100" dirty="0">
                <a:solidFill>
                  <a:schemeClr val="tx1"/>
                </a:solidFill>
                <a:latin typeface="微软雅黑" panose="020B0503020204020204" charset="-122"/>
                <a:ea typeface="微软雅黑" panose="020B0503020204020204" charset="-122"/>
                <a:sym typeface="Arial" panose="020B0604020202020204" pitchFamily="34" charset="0"/>
              </a:rPr>
              <a:t>生育医疗费</a:t>
            </a:r>
            <a:endParaRPr lang="zh-CN" altLang="en-US" sz="1100" dirty="0">
              <a:solidFill>
                <a:schemeClr val="tx1"/>
              </a:solidFill>
              <a:latin typeface="微软雅黑" panose="020B0503020204020204" charset="-122"/>
              <a:ea typeface="微软雅黑" panose="020B0503020204020204" charset="-122"/>
              <a:sym typeface="Arial" panose="020B0604020202020204" pitchFamily="34" charset="0"/>
            </a:endParaRPr>
          </a:p>
        </p:txBody>
      </p:sp>
      <p:sp>
        <p:nvSpPr>
          <p:cNvPr id="15" name="矩形 259"/>
          <p:cNvSpPr>
            <a:spLocks noChangeArrowheads="1"/>
          </p:cNvSpPr>
          <p:nvPr>
            <p:custDataLst>
              <p:tags r:id="rId7"/>
            </p:custDataLst>
          </p:nvPr>
        </p:nvSpPr>
        <p:spPr bwMode="auto">
          <a:xfrm>
            <a:off x="2638425" y="2106613"/>
            <a:ext cx="23796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04</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cxnSp>
        <p:nvCxnSpPr>
          <p:cNvPr id="16" name="直接连接符 15"/>
          <p:cNvCxnSpPr/>
          <p:nvPr>
            <p:custDataLst>
              <p:tags r:id="rId8"/>
            </p:custDataLst>
          </p:nvPr>
        </p:nvCxnSpPr>
        <p:spPr>
          <a:xfrm>
            <a:off x="5238750" y="2322513"/>
            <a:ext cx="0" cy="23336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ppt_w"/>
                                          </p:val>
                                        </p:tav>
                                        <p:tav tm="100000">
                                          <p:val>
                                            <p:strVal val="#ppt_w"/>
                                          </p:val>
                                        </p:tav>
                                      </p:tavLst>
                                    </p:anim>
                                    <p:anim calcmode="lin" valueType="num">
                                      <p:cBhvr>
                                        <p:cTn id="26" dur="500" fill="hold"/>
                                        <p:tgtEl>
                                          <p:spTgt spid="10"/>
                                        </p:tgtEl>
                                        <p:attrNameLst>
                                          <p:attrName>ppt_h</p:attrName>
                                        </p:attrNameLst>
                                      </p:cBhvr>
                                      <p:tavLst>
                                        <p:tav tm="0">
                                          <p:val>
                                            <p:strVal val="4*#ppt_h"/>
                                          </p:val>
                                        </p:tav>
                                        <p:tav tm="100000">
                                          <p:val>
                                            <p:strVal val="#ppt_h"/>
                                          </p:val>
                                        </p:tav>
                                      </p:tavLst>
                                    </p:anim>
                                  </p:childTnLst>
                                </p:cTn>
                              </p:par>
                            </p:childTnLst>
                          </p:cTn>
                        </p:par>
                        <p:par>
                          <p:cTn id="27" fill="hold">
                            <p:stCondLst>
                              <p:cond delay="500"/>
                            </p:stCondLst>
                            <p:childTnLst>
                              <p:par>
                                <p:cTn id="28" presetID="1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p:tgtEl>
                                          <p:spTgt spid="11"/>
                                        </p:tgtEl>
                                        <p:attrNameLst>
                                          <p:attrName>ppt_x</p:attrName>
                                        </p:attrNameLst>
                                      </p:cBhvr>
                                      <p:tavLst>
                                        <p:tav tm="0">
                                          <p:val>
                                            <p:strVal val="#ppt_x-#ppt_w*1.125000"/>
                                          </p:val>
                                        </p:tav>
                                        <p:tav tm="100000">
                                          <p:val>
                                            <p:strVal val="#ppt_x"/>
                                          </p:val>
                                        </p:tav>
                                      </p:tavLst>
                                    </p:anim>
                                    <p:animEffect transition="in" filter="wipe(right)">
                                      <p:cBhvr>
                                        <p:cTn id="31" dur="500"/>
                                        <p:tgtEl>
                                          <p:spTgt spid="11"/>
                                        </p:tgtEl>
                                      </p:cBhvr>
                                    </p:animEffect>
                                  </p:childTnLst>
                                </p:cTn>
                              </p:par>
                            </p:childTnLst>
                          </p:cTn>
                        </p:par>
                        <p:par>
                          <p:cTn id="32" fill="hold">
                            <p:stCondLst>
                              <p:cond delay="1000"/>
                            </p:stCondLst>
                            <p:childTnLst>
                              <p:par>
                                <p:cTn id="33" presetID="1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1" grpId="0"/>
      <p:bldP spid="12"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grpSp>
        <p:nvGrpSpPr>
          <p:cNvPr id="46081" name="组合 5"/>
          <p:cNvGrpSpPr/>
          <p:nvPr/>
        </p:nvGrpSpPr>
        <p:grpSpPr>
          <a:xfrm>
            <a:off x="3582988" y="1276350"/>
            <a:ext cx="5026025" cy="558800"/>
            <a:chOff x="3243" y="871"/>
            <a:chExt cx="7914" cy="1104"/>
          </a:xfrm>
        </p:grpSpPr>
        <p:sp>
          <p:nvSpPr>
            <p:cNvPr id="46082" name="标题 1"/>
            <p:cNvSpPr>
              <a:spLocks noGrp="1"/>
            </p:cNvSpPr>
            <p:nvPr>
              <p:custDataLst>
                <p:tags r:id="rId3"/>
              </p:custDataLst>
            </p:nvPr>
          </p:nvSpPr>
          <p:spPr>
            <a:xfrm>
              <a:off x="3243" y="871"/>
              <a:ext cx="7914" cy="1104"/>
            </a:xfrm>
            <a:prstGeom prst="rect">
              <a:avLst/>
            </a:prstGeom>
            <a:noFill/>
            <a:ln w="9525">
              <a:noFill/>
            </a:ln>
          </p:spPr>
          <p:txBody>
            <a:bodyPr anchor="b"/>
            <a:p>
              <a:pPr algn="ctr"/>
              <a:r>
                <a:rPr lang="zh-CN" altLang="zh-CN" sz="2400" b="1">
                  <a:solidFill>
                    <a:schemeClr val="tx2"/>
                  </a:solidFill>
                  <a:latin typeface="微软雅黑" panose="020B0503020204020204" charset="-122"/>
                  <a:ea typeface="微软雅黑" panose="020B0503020204020204" charset="-122"/>
                </a:rPr>
                <a:t>生育保险</a:t>
              </a:r>
              <a:endParaRPr lang="zh-CN" altLang="zh-CN" sz="2400" b="1">
                <a:solidFill>
                  <a:schemeClr val="tx2"/>
                </a:solidFill>
                <a:latin typeface="微软雅黑" panose="020B0503020204020204" charset="-122"/>
                <a:ea typeface="微软雅黑" panose="020B0503020204020204" charset="-122"/>
              </a:endParaRPr>
            </a:p>
          </p:txBody>
        </p:sp>
        <p:sp>
          <p:nvSpPr>
            <p:cNvPr id="46083" name="文本框 4"/>
            <p:cNvSpPr txBox="1"/>
            <p:nvPr>
              <p:custDataLst>
                <p:tags r:id="rId4"/>
              </p:custDataLst>
            </p:nvPr>
          </p:nvSpPr>
          <p:spPr>
            <a:xfrm>
              <a:off x="5751" y="1072"/>
              <a:ext cx="3714" cy="622"/>
            </a:xfrm>
            <a:prstGeom prst="rect">
              <a:avLst/>
            </a:prstGeom>
            <a:noFill/>
            <a:ln w="9525">
              <a:noFill/>
            </a:ln>
          </p:spPr>
          <p:txBody>
            <a:bodyPr wrap="square" anchor="t">
              <a:noAutofit/>
            </a:bodyPr>
            <a:p>
              <a:pPr algn="ctr"/>
              <a:endParaRPr lang="zh-CN" altLang="en-US" sz="1000">
                <a:solidFill>
                  <a:srgbClr val="7F7F7F"/>
                </a:solidFill>
                <a:latin typeface="Arial" panose="020B0604020202020204" pitchFamily="34" charset="0"/>
                <a:ea typeface="宋体" panose="02010600030101010101" pitchFamily="2" charset="-122"/>
              </a:endParaRPr>
            </a:p>
          </p:txBody>
        </p:sp>
      </p:grpSp>
      <p:sp>
        <p:nvSpPr>
          <p:cNvPr id="46084" name="文本框 1"/>
          <p:cNvSpPr txBox="1"/>
          <p:nvPr>
            <p:custDataLst>
              <p:tags r:id="rId5"/>
            </p:custDataLst>
          </p:nvPr>
        </p:nvSpPr>
        <p:spPr>
          <a:xfrm>
            <a:off x="2095500" y="1835150"/>
            <a:ext cx="8054975" cy="2306955"/>
          </a:xfrm>
          <a:prstGeom prst="rect">
            <a:avLst/>
          </a:prstGeom>
          <a:noFill/>
          <a:ln w="9525">
            <a:noFill/>
          </a:ln>
        </p:spPr>
        <p:txBody>
          <a:bodyPr wrap="square" anchor="t">
            <a:spAutoFit/>
          </a:bodyPr>
          <a:p>
            <a:pPr>
              <a:lnSpc>
                <a:spcPct val="150000"/>
              </a:lnSpc>
            </a:pP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生育保险是针对生育行为的生理特点，根据法律规定，在职女性因生育子女而导致劳动者暂时中断工作、失去正常收入来源时，由国家或社会提供的物质帮助。生育保险待遇包括</a:t>
            </a:r>
            <a:r>
              <a:rPr lang="zh-CN" altLang="en-US" sz="1600" b="1">
                <a:latin typeface="微软雅黑" panose="020B0503020204020204" charset="-122"/>
                <a:ea typeface="微软雅黑" panose="020B0503020204020204" charset="-122"/>
              </a:rPr>
              <a:t>生育津贴</a:t>
            </a:r>
            <a:r>
              <a:rPr lang="zh-CN" altLang="en-US" sz="1600">
                <a:latin typeface="微软雅黑" panose="020B0503020204020204" charset="-122"/>
                <a:ea typeface="微软雅黑" panose="020B0503020204020204" charset="-122"/>
              </a:rPr>
              <a:t>和</a:t>
            </a:r>
            <a:r>
              <a:rPr lang="zh-CN" altLang="en-US" sz="1600" b="1">
                <a:latin typeface="微软雅黑" panose="020B0503020204020204" charset="-122"/>
                <a:ea typeface="微软雅黑" panose="020B0503020204020204" charset="-122"/>
              </a:rPr>
              <a:t>生育医疗服务</a:t>
            </a:r>
            <a:r>
              <a:rPr lang="zh-CN" altLang="en-US" sz="1600">
                <a:latin typeface="微软雅黑" panose="020B0503020204020204" charset="-122"/>
                <a:ea typeface="微软雅黑" panose="020B0503020204020204" charset="-122"/>
              </a:rPr>
              <a:t>两项内容。女职工产假期间的生育津贴、生育发生的医疗费用、职工计划生育手术费用及国家规定的与生育保险有关的其他费用都应该从生育保险基金中支出。</a:t>
            </a: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生育保险由用人单位统一缴纳，职工个人不缴纳生育保险费。</a:t>
            </a:r>
            <a:endParaRPr lang="zh-CN" altLang="en-US" sz="1600">
              <a:latin typeface="微软雅黑" panose="020B0503020204020204" charset="-122"/>
              <a:ea typeface="微软雅黑" panose="020B0503020204020204" charset="-122"/>
            </a:endParaRPr>
          </a:p>
          <a:p>
            <a:pPr>
              <a:lnSpc>
                <a:spcPct val="150000"/>
              </a:lnSpc>
            </a:pPr>
            <a:r>
              <a:rPr lang="en-US" altLang="zh-CN" sz="1600">
                <a:latin typeface="微软雅黑" panose="020B0503020204020204" charset="-122"/>
                <a:ea typeface="微软雅黑" panose="020B0503020204020204" charset="-122"/>
              </a:rPr>
              <a:t>       </a:t>
            </a:r>
            <a:r>
              <a:rPr lang="zh-CN" altLang="en-US" sz="1600">
                <a:latin typeface="微软雅黑" panose="020B0503020204020204" charset="-122"/>
                <a:ea typeface="微软雅黑" panose="020B0503020204020204" charset="-122"/>
              </a:rPr>
              <a:t>单位缴纳</a:t>
            </a:r>
            <a:r>
              <a:rPr lang="en-US" altLang="zh-CN" sz="1600">
                <a:latin typeface="微软雅黑" panose="020B0503020204020204" charset="-122"/>
                <a:ea typeface="微软雅黑" panose="020B0503020204020204" charset="-122"/>
              </a:rPr>
              <a:t>1%</a:t>
            </a:r>
            <a:r>
              <a:rPr lang="zh-CN" altLang="en-US" sz="1600">
                <a:latin typeface="微软雅黑" panose="020B0503020204020204" charset="-122"/>
                <a:ea typeface="微软雅黑" panose="020B0503020204020204" charset="-122"/>
              </a:rPr>
              <a:t>，并入基本医疗保险统一征收。</a:t>
            </a:r>
            <a:endParaRPr lang="zh-CN" altLang="en-US" sz="1600">
              <a:latin typeface="微软雅黑" panose="020B0503020204020204" charset="-122"/>
              <a:ea typeface="微软雅黑" panose="020B0503020204020204" charset="-122"/>
            </a:endParaRPr>
          </a:p>
        </p:txBody>
      </p:sp>
      <p:sp>
        <p:nvSpPr>
          <p:cNvPr id="49157" name="文本框 2"/>
          <p:cNvSpPr txBox="1"/>
          <p:nvPr>
            <p:custDataLst>
              <p:tags r:id="rId6"/>
            </p:custDataLst>
          </p:nvPr>
        </p:nvSpPr>
        <p:spPr>
          <a:xfrm>
            <a:off x="2045970" y="4803140"/>
            <a:ext cx="8104188" cy="1198880"/>
          </a:xfrm>
          <a:prstGeom prst="rect">
            <a:avLst/>
          </a:prstGeom>
          <a:noFill/>
          <a:ln w="9525">
            <a:noFill/>
          </a:ln>
        </p:spPr>
        <p:txBody>
          <a:bodyPr wrap="square" anchor="t">
            <a:spAutoFit/>
          </a:bodyPr>
          <a:p>
            <a:pPr>
              <a:lnSpc>
                <a:spcPct val="150000"/>
              </a:lnSpc>
            </a:pPr>
            <a:r>
              <a:rPr lang="en-US" altLang="zh-CN" sz="1600">
                <a:latin typeface="微软雅黑" panose="020B0503020204020204" charset="-122"/>
                <a:ea typeface="微软雅黑" panose="020B0503020204020204" charset="-122"/>
              </a:rPr>
              <a:t>（1）用人单位已按规定为其办理参保登记手续并连续缴纳生育保险费12个月；</a:t>
            </a:r>
            <a:endParaRPr lang="en-US" altLang="zh-CN" sz="1600">
              <a:latin typeface="微软雅黑" panose="020B0503020204020204" charset="-122"/>
              <a:ea typeface="微软雅黑" panose="020B0503020204020204" charset="-122"/>
            </a:endParaRPr>
          </a:p>
          <a:p>
            <a:pPr>
              <a:lnSpc>
                <a:spcPct val="150000"/>
              </a:lnSpc>
            </a:pPr>
            <a:r>
              <a:rPr lang="en-US" altLang="zh-CN" sz="1600">
                <a:latin typeface="微软雅黑" panose="020B0503020204020204" charset="-122"/>
                <a:ea typeface="微软雅黑" panose="020B0503020204020204" charset="-122"/>
              </a:rPr>
              <a:t>（2）符合法定条件生育；</a:t>
            </a:r>
            <a:endParaRPr lang="en-US" altLang="zh-CN" sz="1600">
              <a:latin typeface="微软雅黑" panose="020B0503020204020204" charset="-122"/>
              <a:ea typeface="微软雅黑" panose="020B0503020204020204" charset="-122"/>
            </a:endParaRPr>
          </a:p>
          <a:p>
            <a:pPr>
              <a:lnSpc>
                <a:spcPct val="150000"/>
              </a:lnSpc>
            </a:pPr>
            <a:r>
              <a:rPr lang="en-US" altLang="zh-CN" sz="1600">
                <a:latin typeface="微软雅黑" panose="020B0503020204020204" charset="-122"/>
                <a:ea typeface="微软雅黑" panose="020B0503020204020204" charset="-122"/>
              </a:rPr>
              <a:t>（3）在</a:t>
            </a:r>
            <a:r>
              <a:rPr lang="zh-CN" altLang="en-US" sz="1600">
                <a:latin typeface="微软雅黑" panose="020B0503020204020204" charset="-122"/>
                <a:ea typeface="微软雅黑" panose="020B0503020204020204" charset="-122"/>
              </a:rPr>
              <a:t>开封</a:t>
            </a:r>
            <a:r>
              <a:rPr lang="en-US" altLang="zh-CN" sz="1600">
                <a:latin typeface="微软雅黑" panose="020B0503020204020204" charset="-122"/>
                <a:ea typeface="微软雅黑" panose="020B0503020204020204" charset="-122"/>
              </a:rPr>
              <a:t>市区定点医疗机构因生育住院并经基本医疗保险结算了的。</a:t>
            </a:r>
            <a:endParaRPr lang="en-US" altLang="zh-CN" sz="1600">
              <a:latin typeface="微软雅黑" panose="020B0503020204020204" charset="-122"/>
              <a:ea typeface="微软雅黑" panose="020B0503020204020204" charset="-122"/>
            </a:endParaRPr>
          </a:p>
        </p:txBody>
      </p:sp>
      <p:grpSp>
        <p:nvGrpSpPr>
          <p:cNvPr id="10" name="组合 9"/>
          <p:cNvGrpSpPr/>
          <p:nvPr/>
        </p:nvGrpSpPr>
        <p:grpSpPr>
          <a:xfrm>
            <a:off x="2165350" y="4264978"/>
            <a:ext cx="3235325" cy="455612"/>
            <a:chOff x="2295" y="1824"/>
            <a:chExt cx="5096" cy="718"/>
          </a:xfrm>
        </p:grpSpPr>
        <p:sp>
          <p:nvSpPr>
            <p:cNvPr id="11" name="单圆角矩形 10"/>
            <p:cNvSpPr/>
            <p:nvPr>
              <p:custDataLst>
                <p:tags r:id="rId7"/>
              </p:custDataLst>
            </p:nvPr>
          </p:nvSpPr>
          <p:spPr>
            <a:xfrm>
              <a:off x="2295" y="1824"/>
              <a:ext cx="5096" cy="718"/>
            </a:xfrm>
            <a:prstGeom prst="round1Rect">
              <a:avLst/>
            </a:prstGeom>
            <a:gradFill>
              <a:gsLst>
                <a:gs pos="56000">
                  <a:srgbClr val="FFE79C"/>
                </a:gs>
                <a:gs pos="0">
                  <a:schemeClr val="bg1"/>
                </a:gs>
                <a:gs pos="100000">
                  <a:srgbClr val="FFC000"/>
                </a:gs>
                <a:gs pos="0">
                  <a:schemeClr val="accent1">
                    <a:lumMod val="30000"/>
                    <a:lumOff val="7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46088" name="文本框 11"/>
            <p:cNvSpPr txBox="1"/>
            <p:nvPr>
              <p:custDataLst>
                <p:tags r:id="rId8"/>
              </p:custDataLst>
            </p:nvPr>
          </p:nvSpPr>
          <p:spPr>
            <a:xfrm>
              <a:off x="2367" y="1865"/>
              <a:ext cx="4369" cy="580"/>
            </a:xfrm>
            <a:prstGeom prst="rect">
              <a:avLst/>
            </a:prstGeom>
            <a:noFill/>
            <a:ln w="9525">
              <a:noFill/>
            </a:ln>
          </p:spPr>
          <p:txBody>
            <a:bodyPr wrap="square" anchor="t">
              <a:spAutoFit/>
            </a:bodyPr>
            <a:p>
              <a:pPr>
                <a:buSzTx/>
              </a:pPr>
              <a:r>
                <a:rPr lang="zh-CN" altLang="en-US" b="1">
                  <a:latin typeface="微软雅黑" panose="020B0503020204020204" charset="-122"/>
                  <a:ea typeface="微软雅黑" panose="020B0503020204020204" charset="-122"/>
                  <a:sym typeface="宋体" panose="02010600030101010101" pitchFamily="2" charset="-122"/>
                </a:rPr>
                <a:t>享受生育保险待遇的条件</a:t>
              </a:r>
              <a:endParaRPr lang="zh-CN" altLang="en-US" b="1">
                <a:latin typeface="微软雅黑" panose="020B0503020204020204" charset="-122"/>
                <a:ea typeface="微软雅黑" panose="020B0503020204020204" charset="-122"/>
              </a:endParaRPr>
            </a:p>
          </p:txBody>
        </p:sp>
      </p:grpSp>
      <p:sp>
        <p:nvSpPr>
          <p:cNvPr id="46089" name="标题 1"/>
          <p:cNvSpPr>
            <a:spLocks noGrp="1"/>
          </p:cNvSpPr>
          <p:nvPr>
            <p:custDataLst>
              <p:tags r:id="rId9"/>
            </p:custDataLst>
          </p:nvPr>
        </p:nvSpPr>
        <p:spPr>
          <a:xfrm>
            <a:off x="307975" y="6667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04    </a:t>
            </a:r>
            <a:r>
              <a:rPr lang="zh-CN" altLang="en-US" sz="2400" b="1">
                <a:solidFill>
                  <a:schemeClr val="tx2"/>
                </a:solidFill>
                <a:latin typeface="微软雅黑" panose="020B0503020204020204" charset="-122"/>
                <a:ea typeface="微软雅黑" panose="020B0503020204020204" charset="-122"/>
              </a:rPr>
              <a:t>生育</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3824605" y="4038600"/>
            <a:ext cx="4064000" cy="368300"/>
          </a:xfrm>
          <a:prstGeom prst="rect">
            <a:avLst/>
          </a:prstGeom>
          <a:noFill/>
        </p:spPr>
        <p:txBody>
          <a:bodyPr wrap="square" rtlCol="0">
            <a:spAutoFit/>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blinds(horizontal)">
                                      <p:cBhvr>
                                        <p:cTn id="12" dur="5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838835" y="1224280"/>
            <a:ext cx="10636250" cy="4881880"/>
          </a:xfrm>
          <a:prstGeom prst="rect">
            <a:avLst/>
          </a:prstGeom>
          <a:noFill/>
        </p:spPr>
        <p:txBody>
          <a:bodyPr wrap="square" rtlCol="0" anchor="t">
            <a:noAutofit/>
          </a:bodyPr>
          <a:p>
            <a:r>
              <a:rPr lang="zh-CN" altLang="en-US" sz="2400" b="1"/>
              <a:t>开封市职工的生育医疗费分别是多少？</a:t>
            </a:r>
            <a:endParaRPr lang="zh-CN" altLang="en-US" sz="2400" b="1"/>
          </a:p>
          <a:p>
            <a:endParaRPr lang="zh-CN" altLang="en-US"/>
          </a:p>
          <a:p>
            <a:r>
              <a:rPr lang="zh-CN" altLang="en-US"/>
              <a:t>1、产前检查：1200元/例；</a:t>
            </a:r>
            <a:endParaRPr lang="zh-CN" altLang="en-US"/>
          </a:p>
          <a:p>
            <a:endParaRPr lang="zh-CN" altLang="en-US"/>
          </a:p>
          <a:p>
            <a:r>
              <a:rPr lang="zh-CN" altLang="en-US"/>
              <a:t>2、自然分娩（包括手法助产）：3000元/例；</a:t>
            </a:r>
            <a:endParaRPr lang="zh-CN" altLang="en-US"/>
          </a:p>
          <a:p>
            <a:endParaRPr lang="zh-CN" altLang="en-US"/>
          </a:p>
          <a:p>
            <a:r>
              <a:rPr lang="zh-CN" altLang="en-US"/>
              <a:t>3、助产分娩（包括产钳助产、胎头吸引、臀位助产、臀位牵引）：3600元/例；</a:t>
            </a:r>
            <a:endParaRPr lang="zh-CN" altLang="en-US"/>
          </a:p>
          <a:p>
            <a:endParaRPr lang="zh-CN" altLang="en-US"/>
          </a:p>
          <a:p>
            <a:r>
              <a:rPr lang="zh-CN" altLang="en-US"/>
              <a:t>4、剖宫产：4500元/例（含常见并发症及产后访视）；</a:t>
            </a:r>
            <a:endParaRPr lang="zh-CN" altLang="en-US"/>
          </a:p>
          <a:p>
            <a:endParaRPr lang="zh-CN" altLang="en-US"/>
          </a:p>
          <a:p>
            <a:r>
              <a:rPr lang="zh-CN" altLang="en-US"/>
              <a:t>5、剖宫产的同时做其他相关妇产科手术：5000元/例；</a:t>
            </a:r>
            <a:endParaRPr lang="zh-CN" altLang="en-US"/>
          </a:p>
          <a:p>
            <a:endParaRPr lang="zh-CN" altLang="en-US"/>
          </a:p>
          <a:p>
            <a:r>
              <a:rPr lang="zh-CN" altLang="en-US"/>
              <a:t>6、女职工因生育引起并发症的医疗费用，按职工基本医疗保险相关规定执行</a:t>
            </a:r>
            <a:endParaRPr lang="zh-CN" altLang="en-US"/>
          </a:p>
          <a:p>
            <a:endParaRPr lang="zh-CN" altLang="en-US"/>
          </a:p>
          <a:p>
            <a:r>
              <a:rPr lang="zh-CN" altLang="en-US"/>
              <a:t>注意：男职工配偶（无工作单位）生育发生的医疗费实行定额补助，补助金额为上述规定标准的50%</a:t>
            </a:r>
            <a:endParaRPr lang="zh-CN" altLang="en-US"/>
          </a:p>
          <a:p>
            <a:endParaRPr lang="zh-CN" altLang="en-US"/>
          </a:p>
        </p:txBody>
      </p:sp>
      <p:sp>
        <p:nvSpPr>
          <p:cNvPr id="46089" name="标题 1"/>
          <p:cNvSpPr>
            <a:spLocks noGrp="1"/>
          </p:cNvSpPr>
          <p:nvPr>
            <p:custDataLst>
              <p:tags r:id="rId3"/>
            </p:custDataLst>
          </p:nvPr>
        </p:nvSpPr>
        <p:spPr>
          <a:xfrm>
            <a:off x="838835" y="39306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04    </a:t>
            </a:r>
            <a:r>
              <a:rPr lang="zh-CN" altLang="en-US" sz="2400" b="1">
                <a:solidFill>
                  <a:schemeClr val="tx2"/>
                </a:solidFill>
                <a:latin typeface="微软雅黑" panose="020B0503020204020204" charset="-122"/>
                <a:ea typeface="微软雅黑" panose="020B0503020204020204" charset="-122"/>
              </a:rPr>
              <a:t>生育</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矩形 5"/>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0" name="矩形 9"/>
          <p:cNvSpPr/>
          <p:nvPr>
            <p:custDataLst>
              <p:tags r:id="rId4"/>
            </p:custDataLst>
          </p:nvPr>
        </p:nvSpPr>
        <p:spPr>
          <a:xfrm>
            <a:off x="6183313" y="3121343"/>
            <a:ext cx="3184525" cy="614362"/>
          </a:xfrm>
          <a:prstGeom prst="rect">
            <a:avLst/>
          </a:prstGeom>
          <a:noFill/>
          <a:ln w="9525">
            <a:noFill/>
          </a:ln>
        </p:spPr>
        <p:txBody>
          <a:bodyPr wrap="square" lIns="0" tIns="0" rIns="0" bIns="0" anchor="t">
            <a:spAutoFit/>
          </a:bodyPr>
          <a:lstStyle/>
          <a:p>
            <a:r>
              <a:rPr lang="zh-CN" altLang="en-US" sz="4000" b="1">
                <a:latin typeface="微软雅黑" panose="020B0503020204020204" charset="-122"/>
                <a:ea typeface="微软雅黑" panose="020B0503020204020204" charset="-122"/>
                <a:sym typeface="宋体" panose="02010600030101010101" pitchFamily="2" charset="-122"/>
              </a:rPr>
              <a:t>工伤保险</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15" name="矩形 259"/>
          <p:cNvSpPr>
            <a:spLocks noChangeArrowheads="1"/>
          </p:cNvSpPr>
          <p:nvPr>
            <p:custDataLst>
              <p:tags r:id="rId5"/>
            </p:custDataLst>
          </p:nvPr>
        </p:nvSpPr>
        <p:spPr bwMode="auto">
          <a:xfrm>
            <a:off x="2638425" y="2106613"/>
            <a:ext cx="2379663"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05</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cxnSp>
        <p:nvCxnSpPr>
          <p:cNvPr id="16" name="直接连接符 15"/>
          <p:cNvCxnSpPr/>
          <p:nvPr>
            <p:custDataLst>
              <p:tags r:id="rId6"/>
            </p:custDataLst>
          </p:nvPr>
        </p:nvCxnSpPr>
        <p:spPr>
          <a:xfrm>
            <a:off x="5238750" y="2322513"/>
            <a:ext cx="0" cy="23336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ppt_w"/>
                                          </p:val>
                                        </p:tav>
                                        <p:tav tm="100000">
                                          <p:val>
                                            <p:strVal val="#ppt_w"/>
                                          </p:val>
                                        </p:tav>
                                      </p:tavLst>
                                    </p:anim>
                                    <p:anim calcmode="lin" valueType="num">
                                      <p:cBhvr>
                                        <p:cTn id="26"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标题 1"/>
          <p:cNvSpPr>
            <a:spLocks noGrp="1"/>
          </p:cNvSpPr>
          <p:nvPr>
            <p:custDataLst>
              <p:tags r:id="rId3"/>
            </p:custDataLst>
          </p:nvPr>
        </p:nvSpPr>
        <p:spPr>
          <a:xfrm rot="-900000">
            <a:off x="3095625" y="1854200"/>
            <a:ext cx="1939925" cy="701675"/>
          </a:xfrm>
          <a:prstGeom prst="rect">
            <a:avLst/>
          </a:prstGeom>
          <a:noFill/>
          <a:ln w="9525">
            <a:noFill/>
          </a:ln>
        </p:spPr>
        <p:txBody>
          <a:bodyPr anchor="b"/>
          <a:lstStyle>
            <a:lvl1pPr lvl="0">
              <a:buClrTx/>
              <a:buSzTx/>
              <a:buFontTx/>
              <a:defRPr/>
            </a:lvl1pPr>
          </a:lstStyle>
          <a:p>
            <a:pPr lvl="0" algn="ctr">
              <a:buClrTx/>
              <a:buSzTx/>
              <a:buFontTx/>
            </a:pPr>
            <a:r>
              <a:rPr lang="zh-CN" altLang="zh-CN" sz="4000" b="1">
                <a:solidFill>
                  <a:schemeClr val="tx2"/>
                </a:solidFill>
                <a:latin typeface="微软雅黑" panose="020B0503020204020204" charset="-122"/>
                <a:ea typeface="微软雅黑" panose="020B0503020204020204" charset="-122"/>
              </a:rPr>
              <a:t>基数？</a:t>
            </a:r>
            <a:endParaRPr lang="zh-CN" altLang="zh-CN" sz="4000" b="1">
              <a:solidFill>
                <a:schemeClr val="tx2"/>
              </a:solidFill>
              <a:latin typeface="微软雅黑" panose="020B0503020204020204" charset="-122"/>
              <a:ea typeface="微软雅黑" panose="020B0503020204020204" charset="-122"/>
            </a:endParaRPr>
          </a:p>
        </p:txBody>
      </p:sp>
      <p:sp>
        <p:nvSpPr>
          <p:cNvPr id="4" name="标题 1"/>
          <p:cNvSpPr>
            <a:spLocks noGrp="1"/>
          </p:cNvSpPr>
          <p:nvPr>
            <p:custDataLst>
              <p:tags r:id="rId4"/>
            </p:custDataLst>
          </p:nvPr>
        </p:nvSpPr>
        <p:spPr>
          <a:xfrm rot="480000">
            <a:off x="7724775" y="3984625"/>
            <a:ext cx="1847850" cy="701675"/>
          </a:xfrm>
          <a:prstGeom prst="rect">
            <a:avLst/>
          </a:prstGeom>
          <a:noFill/>
          <a:ln w="9525">
            <a:noFill/>
          </a:ln>
        </p:spPr>
        <p:txBody>
          <a:bodyPr anchor="b"/>
          <a:lstStyle/>
          <a:p>
            <a:pPr algn="ctr"/>
            <a:r>
              <a:rPr lang="zh-CN" altLang="zh-CN" sz="4000" b="1">
                <a:solidFill>
                  <a:schemeClr val="tx2"/>
                </a:solidFill>
                <a:latin typeface="微软雅黑" panose="020B0503020204020204" charset="-122"/>
                <a:ea typeface="微软雅黑" panose="020B0503020204020204" charset="-122"/>
              </a:rPr>
              <a:t>比例？</a:t>
            </a:r>
            <a:endParaRPr lang="zh-CN" altLang="zh-CN" sz="4000" b="1">
              <a:solidFill>
                <a:schemeClr val="tx2"/>
              </a:solidFill>
              <a:latin typeface="微软雅黑" panose="020B0503020204020204" charset="-122"/>
              <a:ea typeface="微软雅黑" panose="020B0503020204020204" charset="-122"/>
            </a:endParaRPr>
          </a:p>
        </p:txBody>
      </p:sp>
      <p:sp>
        <p:nvSpPr>
          <p:cNvPr id="3" name="标题 1"/>
          <p:cNvSpPr>
            <a:spLocks noGrp="1"/>
          </p:cNvSpPr>
          <p:nvPr>
            <p:custDataLst>
              <p:tags r:id="rId5"/>
            </p:custDataLst>
          </p:nvPr>
        </p:nvSpPr>
        <p:spPr>
          <a:xfrm rot="1080000">
            <a:off x="6907213" y="2108200"/>
            <a:ext cx="2306637" cy="701675"/>
          </a:xfrm>
          <a:prstGeom prst="rect">
            <a:avLst/>
          </a:prstGeom>
          <a:noFill/>
          <a:ln w="9525">
            <a:noFill/>
          </a:ln>
        </p:spPr>
        <p:txBody>
          <a:bodyPr anchor="b"/>
          <a:lstStyle/>
          <a:p>
            <a:pPr algn="ctr"/>
            <a:r>
              <a:rPr lang="zh-CN" altLang="zh-CN" sz="3600" b="1">
                <a:solidFill>
                  <a:schemeClr val="tx2"/>
                </a:solidFill>
                <a:latin typeface="微软雅黑" panose="020B0503020204020204" charset="-122"/>
                <a:ea typeface="微软雅黑" panose="020B0503020204020204" charset="-122"/>
              </a:rPr>
              <a:t>个人缴纳？</a:t>
            </a:r>
            <a:endParaRPr lang="zh-CN" altLang="zh-CN" sz="3600" b="1">
              <a:solidFill>
                <a:schemeClr val="tx2"/>
              </a:solidFill>
              <a:latin typeface="微软雅黑" panose="020B0503020204020204" charset="-122"/>
              <a:ea typeface="微软雅黑" panose="020B0503020204020204" charset="-122"/>
            </a:endParaRPr>
          </a:p>
        </p:txBody>
      </p:sp>
      <p:sp>
        <p:nvSpPr>
          <p:cNvPr id="18" name="标题 1"/>
          <p:cNvSpPr>
            <a:spLocks noGrp="1"/>
          </p:cNvSpPr>
          <p:nvPr>
            <p:custDataLst>
              <p:tags r:id="rId6"/>
            </p:custDataLst>
          </p:nvPr>
        </p:nvSpPr>
        <p:spPr>
          <a:xfrm rot="-360000">
            <a:off x="2755900" y="3451225"/>
            <a:ext cx="2306638" cy="701675"/>
          </a:xfrm>
          <a:prstGeom prst="rect">
            <a:avLst/>
          </a:prstGeom>
          <a:noFill/>
          <a:ln w="9525">
            <a:noFill/>
          </a:ln>
        </p:spPr>
        <p:txBody>
          <a:bodyPr anchor="b"/>
          <a:lstStyle/>
          <a:p>
            <a:pPr algn="ctr"/>
            <a:r>
              <a:rPr lang="zh-CN" altLang="zh-CN" sz="4000" b="1">
                <a:solidFill>
                  <a:schemeClr val="tx2"/>
                </a:solidFill>
                <a:latin typeface="微软雅黑" panose="020B0503020204020204" charset="-122"/>
                <a:ea typeface="微软雅黑" panose="020B0503020204020204" charset="-122"/>
              </a:rPr>
              <a:t>企业缴纳？</a:t>
            </a:r>
            <a:endParaRPr lang="zh-CN" altLang="zh-CN" sz="4000" b="1">
              <a:solidFill>
                <a:schemeClr val="tx2"/>
              </a:solidFill>
              <a:latin typeface="微软雅黑" panose="020B0503020204020204" charset="-122"/>
              <a:ea typeface="微软雅黑" panose="020B0503020204020204" charset="-122"/>
            </a:endParaRPr>
          </a:p>
        </p:txBody>
      </p:sp>
      <p:pic>
        <p:nvPicPr>
          <p:cNvPr id="53254" name="图片 2" descr="19520b1331a138896d49b58754f5307a"/>
          <p:cNvPicPr>
            <a:picLocks noChangeAspect="1"/>
          </p:cNvPicPr>
          <p:nvPr>
            <p:custDataLst>
              <p:tags r:id="rId7"/>
            </p:custDataLst>
          </p:nvPr>
        </p:nvPicPr>
        <p:blipFill>
          <a:blip r:embed="rId8"/>
          <a:stretch>
            <a:fillRect/>
          </a:stretch>
        </p:blipFill>
        <p:spPr>
          <a:xfrm>
            <a:off x="4560888" y="2711450"/>
            <a:ext cx="3068637" cy="3856038"/>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500" fill="hold">
                                          <p:stCondLst>
                                            <p:cond delay="0"/>
                                          </p:stCondLst>
                                        </p:cTn>
                                        <p:tgtEl>
                                          <p:spTgt spid="18"/>
                                        </p:tgtEl>
                                        <p:attrNameLst>
                                          <p:attrName>style.visibility</p:attrName>
                                        </p:attrNameLst>
                                      </p:cBhvr>
                                      <p:to>
                                        <p:strVal val="visible"/>
                                      </p:to>
                                    </p:set>
                                    <p:animEffect transition="in" filter="wedg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4" grpId="0"/>
      <p:bldP spid="4" grpId="1"/>
      <p:bldP spid="3" grpId="1"/>
      <p:bldP spid="3" grpId="2"/>
      <p:bldP spid="18" grpId="0"/>
      <p:bldP spid="1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grpSp>
        <p:nvGrpSpPr>
          <p:cNvPr id="51201" name="组合 5"/>
          <p:cNvGrpSpPr/>
          <p:nvPr/>
        </p:nvGrpSpPr>
        <p:grpSpPr>
          <a:xfrm>
            <a:off x="849313" y="1568450"/>
            <a:ext cx="5026025" cy="558800"/>
            <a:chOff x="3243" y="871"/>
            <a:chExt cx="7914" cy="1104"/>
          </a:xfrm>
        </p:grpSpPr>
        <p:sp>
          <p:nvSpPr>
            <p:cNvPr id="51202" name="标题 1"/>
            <p:cNvSpPr>
              <a:spLocks noGrp="1"/>
            </p:cNvSpPr>
            <p:nvPr>
              <p:custDataLst>
                <p:tags r:id="rId3"/>
              </p:custDataLst>
            </p:nvPr>
          </p:nvSpPr>
          <p:spPr>
            <a:xfrm>
              <a:off x="3243" y="871"/>
              <a:ext cx="7914" cy="1104"/>
            </a:xfrm>
            <a:prstGeom prst="rect">
              <a:avLst/>
            </a:prstGeom>
            <a:noFill/>
            <a:ln w="9525">
              <a:noFill/>
            </a:ln>
          </p:spPr>
          <p:txBody>
            <a:bodyPr anchor="b"/>
            <a:p>
              <a:pPr algn="ctr"/>
              <a:r>
                <a:rPr lang="zh-CN" altLang="zh-CN" sz="2400" b="1">
                  <a:solidFill>
                    <a:schemeClr val="tx2"/>
                  </a:solidFill>
                  <a:latin typeface="微软雅黑" panose="020B0503020204020204" charset="-122"/>
                  <a:ea typeface="微软雅黑" panose="020B0503020204020204" charset="-122"/>
                </a:rPr>
                <a:t>工伤保险</a:t>
              </a:r>
              <a:endParaRPr lang="zh-CN" altLang="zh-CN" sz="2400" b="1">
                <a:solidFill>
                  <a:schemeClr val="tx2"/>
                </a:solidFill>
                <a:latin typeface="微软雅黑" panose="020B0503020204020204" charset="-122"/>
                <a:ea typeface="微软雅黑" panose="020B0503020204020204" charset="-122"/>
              </a:endParaRPr>
            </a:p>
          </p:txBody>
        </p:sp>
        <p:sp>
          <p:nvSpPr>
            <p:cNvPr id="51203" name="文本框 4"/>
            <p:cNvSpPr txBox="1"/>
            <p:nvPr>
              <p:custDataLst>
                <p:tags r:id="rId4"/>
              </p:custDataLst>
            </p:nvPr>
          </p:nvSpPr>
          <p:spPr>
            <a:xfrm>
              <a:off x="5727" y="1210"/>
              <a:ext cx="2947" cy="484"/>
            </a:xfrm>
            <a:prstGeom prst="rect">
              <a:avLst/>
            </a:prstGeom>
            <a:noFill/>
            <a:ln w="9525">
              <a:noFill/>
            </a:ln>
          </p:spPr>
          <p:txBody>
            <a:bodyPr wrap="square" anchor="t">
              <a:spAutoFit/>
            </a:bodyPr>
            <a:p>
              <a:pPr algn="ctr"/>
              <a:endParaRPr lang="zh-CN" altLang="en-US" sz="1000">
                <a:solidFill>
                  <a:srgbClr val="7F7F7F"/>
                </a:solidFill>
                <a:latin typeface="Arial" panose="020B0604020202020204" pitchFamily="34" charset="0"/>
                <a:ea typeface="宋体" panose="02010600030101010101" pitchFamily="2" charset="-122"/>
              </a:endParaRPr>
            </a:p>
          </p:txBody>
        </p:sp>
      </p:grpSp>
      <p:pic>
        <p:nvPicPr>
          <p:cNvPr id="51206" name="图片 1" descr="d604f2fbdd7176060a45f660be0d9766"/>
          <p:cNvPicPr>
            <a:picLocks noChangeAspect="1"/>
          </p:cNvPicPr>
          <p:nvPr>
            <p:custDataLst>
              <p:tags r:id="rId5"/>
            </p:custDataLst>
          </p:nvPr>
        </p:nvPicPr>
        <p:blipFill>
          <a:blip r:embed="rId6"/>
          <a:stretch>
            <a:fillRect/>
          </a:stretch>
        </p:blipFill>
        <p:spPr>
          <a:xfrm>
            <a:off x="7469188" y="2481263"/>
            <a:ext cx="4602162" cy="2887662"/>
          </a:xfrm>
          <a:prstGeom prst="rect">
            <a:avLst/>
          </a:prstGeom>
          <a:noFill/>
          <a:ln w="9525">
            <a:noFill/>
          </a:ln>
        </p:spPr>
      </p:pic>
      <p:sp>
        <p:nvSpPr>
          <p:cNvPr id="51205" name="标题 1"/>
          <p:cNvSpPr>
            <a:spLocks noGrp="1"/>
          </p:cNvSpPr>
          <p:nvPr>
            <p:custDataLst>
              <p:tags r:id="rId7"/>
            </p:custDataLst>
          </p:nvPr>
        </p:nvSpPr>
        <p:spPr>
          <a:xfrm>
            <a:off x="490855" y="3257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05     </a:t>
            </a:r>
            <a:r>
              <a:rPr lang="zh-CN" altLang="en-US" sz="2400" b="1">
                <a:solidFill>
                  <a:schemeClr val="tx2"/>
                </a:solidFill>
                <a:latin typeface="微软雅黑" panose="020B0503020204020204" charset="-122"/>
                <a:ea typeface="微软雅黑" panose="020B0503020204020204" charset="-122"/>
              </a:rPr>
              <a:t>工伤</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51204" name="文本框 1"/>
          <p:cNvSpPr txBox="1"/>
          <p:nvPr>
            <p:custDataLst>
              <p:tags r:id="rId8"/>
            </p:custDataLst>
          </p:nvPr>
        </p:nvSpPr>
        <p:spPr>
          <a:xfrm>
            <a:off x="307975" y="2127250"/>
            <a:ext cx="6675438" cy="4765675"/>
          </a:xfrm>
          <a:prstGeom prst="rect">
            <a:avLst/>
          </a:prstGeom>
          <a:noFill/>
          <a:ln w="9525">
            <a:noFill/>
          </a:ln>
        </p:spPr>
        <p:txBody>
          <a:bodyPr wrap="square" anchor="t">
            <a:spAutoFit/>
          </a:bodyPr>
          <a:p>
            <a:pPr>
              <a:lnSpc>
                <a:spcPct val="190000"/>
              </a:lnSpc>
            </a:pPr>
            <a:r>
              <a:rPr lang="en-US" altLang="zh-CN" sz="1600">
                <a:latin typeface="微软雅黑" panose="020B0503020204020204" charset="-122"/>
                <a:ea typeface="微软雅黑" panose="020B0503020204020204" charset="-122"/>
              </a:rPr>
              <a:t>      </a:t>
            </a:r>
            <a:r>
              <a:rPr lang="zh-CN" altLang="en-US" sz="1600" b="1">
                <a:latin typeface="微软雅黑" panose="020B0503020204020204" charset="-122"/>
                <a:ea typeface="微软雅黑" panose="020B0503020204020204" charset="-122"/>
              </a:rPr>
              <a:t>工伤保险</a:t>
            </a:r>
            <a:r>
              <a:rPr lang="zh-CN" altLang="en-US" sz="1600">
                <a:latin typeface="微软雅黑" panose="020B0503020204020204" charset="-122"/>
                <a:ea typeface="微软雅黑" panose="020B0503020204020204" charset="-122"/>
              </a:rPr>
              <a:t>也称</a:t>
            </a:r>
            <a:r>
              <a:rPr lang="zh-CN" altLang="en-US" sz="1600" b="1">
                <a:latin typeface="微软雅黑" panose="020B0503020204020204" charset="-122"/>
                <a:ea typeface="微软雅黑" panose="020B0503020204020204" charset="-122"/>
              </a:rPr>
              <a:t>职业伤害保险</a:t>
            </a:r>
            <a:r>
              <a:rPr lang="zh-CN" altLang="en-US" sz="1600">
                <a:latin typeface="微软雅黑" panose="020B0503020204020204" charset="-122"/>
                <a:ea typeface="微软雅黑" panose="020B0503020204020204" charset="-122"/>
              </a:rPr>
              <a:t>。劳动者由于</a:t>
            </a:r>
            <a:r>
              <a:rPr lang="zh-CN" altLang="en-US" sz="1600" b="1">
                <a:latin typeface="微软雅黑" panose="020B0503020204020204" charset="-122"/>
                <a:ea typeface="微软雅黑" panose="020B0503020204020204" charset="-122"/>
              </a:rPr>
              <a:t>工作原因</a:t>
            </a:r>
            <a:r>
              <a:rPr lang="zh-CN" altLang="en-US" sz="1600">
                <a:latin typeface="微软雅黑" panose="020B0503020204020204" charset="-122"/>
                <a:ea typeface="微软雅黑" panose="020B0503020204020204" charset="-122"/>
              </a:rPr>
              <a:t>并在工作过程中受意外伤害，或因接触粉尘、放射线、有毒害物质等职业危害因素引起</a:t>
            </a:r>
            <a:r>
              <a:rPr lang="zh-CN" altLang="en-US" sz="1600" b="1">
                <a:latin typeface="微软雅黑" panose="020B0503020204020204" charset="-122"/>
                <a:ea typeface="微软雅黑" panose="020B0503020204020204" charset="-122"/>
              </a:rPr>
              <a:t>职业病</a:t>
            </a:r>
            <a:r>
              <a:rPr lang="zh-CN" altLang="en-US" sz="1600">
                <a:latin typeface="微软雅黑" panose="020B0503020204020204" charset="-122"/>
                <a:ea typeface="微软雅黑" panose="020B0503020204020204" charset="-122"/>
              </a:rPr>
              <a:t>后，由国家和社会给负伤、致残者以及死亡者生前供养亲属提供必要物质帮助。</a:t>
            </a:r>
            <a:endParaRPr lang="zh-CN" altLang="en-US" sz="1600">
              <a:latin typeface="微软雅黑" panose="020B0503020204020204" charset="-122"/>
              <a:ea typeface="微软雅黑" panose="020B0503020204020204" charset="-122"/>
            </a:endParaRPr>
          </a:p>
          <a:p>
            <a:pPr>
              <a:lnSpc>
                <a:spcPct val="190000"/>
              </a:lnSpc>
            </a:pPr>
            <a:r>
              <a:rPr lang="zh-CN" altLang="en-US" sz="1600">
                <a:latin typeface="微软雅黑" panose="020B0503020204020204" charset="-122"/>
                <a:ea typeface="微软雅黑" panose="020B0503020204020204" charset="-122"/>
              </a:rPr>
              <a:t>     工伤保险费由</a:t>
            </a:r>
            <a:r>
              <a:rPr lang="zh-CN" altLang="en-US" sz="1600" b="1">
                <a:latin typeface="微软雅黑" panose="020B0503020204020204" charset="-122"/>
                <a:ea typeface="微软雅黑" panose="020B0503020204020204" charset="-122"/>
              </a:rPr>
              <a:t>用人单位缴纳</a:t>
            </a:r>
            <a:r>
              <a:rPr lang="zh-CN" altLang="en-US" sz="1600">
                <a:latin typeface="微软雅黑" panose="020B0503020204020204" charset="-122"/>
                <a:ea typeface="微软雅黑" panose="020B0503020204020204" charset="-122"/>
              </a:rPr>
              <a:t>，对于工伤事故发生率较高的行业工伤保险费的征收费率高于一般标准，一方面是为了保障这些行业的职工发生工伤时，工伤保险基金可以足额支付工伤职工的工伤保险待遇；另一方面，是通过高费率征收，使企业有风险意识，加强工伤预防工作使伤亡事故率降低。</a:t>
            </a:r>
            <a:endParaRPr lang="zh-CN" altLang="en-US" sz="1600">
              <a:latin typeface="微软雅黑" panose="020B0503020204020204" charset="-122"/>
              <a:ea typeface="微软雅黑" panose="020B0503020204020204" charset="-122"/>
            </a:endParaRPr>
          </a:p>
          <a:p>
            <a:pPr>
              <a:lnSpc>
                <a:spcPct val="190000"/>
              </a:lnSpc>
            </a:pPr>
            <a:endParaRPr lang="zh-CN" altLang="en-US" sz="160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51205" name="标题 1"/>
          <p:cNvSpPr>
            <a:spLocks noGrp="1"/>
          </p:cNvSpPr>
          <p:nvPr>
            <p:custDataLst>
              <p:tags r:id="rId3"/>
            </p:custDataLst>
          </p:nvPr>
        </p:nvSpPr>
        <p:spPr>
          <a:xfrm>
            <a:off x="490855" y="3257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05     </a:t>
            </a:r>
            <a:r>
              <a:rPr lang="zh-CN" altLang="en-US" sz="2400" b="1">
                <a:solidFill>
                  <a:schemeClr val="tx2"/>
                </a:solidFill>
                <a:latin typeface="微软雅黑" panose="020B0503020204020204" charset="-122"/>
                <a:ea typeface="微软雅黑" panose="020B0503020204020204" charset="-122"/>
              </a:rPr>
              <a:t>工伤</a:t>
            </a:r>
            <a:r>
              <a:rPr lang="zh-CN" altLang="zh-CN" sz="2400" b="1">
                <a:solidFill>
                  <a:schemeClr val="tx2"/>
                </a:solidFill>
                <a:latin typeface="微软雅黑" panose="020B0503020204020204" charset="-122"/>
                <a:ea typeface="微软雅黑" panose="020B0503020204020204" charset="-122"/>
              </a:rPr>
              <a:t>保险</a:t>
            </a:r>
            <a:endParaRPr lang="zh-CN" altLang="zh-CN" sz="2400" b="1">
              <a:solidFill>
                <a:schemeClr val="tx2"/>
              </a:solidFill>
              <a:latin typeface="微软雅黑" panose="020B0503020204020204" charset="-122"/>
              <a:ea typeface="微软雅黑" panose="020B0503020204020204" charset="-122"/>
            </a:endParaRPr>
          </a:p>
        </p:txBody>
      </p:sp>
      <p:sp>
        <p:nvSpPr>
          <p:cNvPr id="2" name="文本框 1"/>
          <p:cNvSpPr txBox="1"/>
          <p:nvPr/>
        </p:nvSpPr>
        <p:spPr>
          <a:xfrm>
            <a:off x="609600" y="1143000"/>
            <a:ext cx="10774045" cy="5079365"/>
          </a:xfrm>
          <a:prstGeom prst="rect">
            <a:avLst/>
          </a:prstGeom>
          <a:noFill/>
        </p:spPr>
        <p:txBody>
          <a:bodyPr wrap="square" rtlCol="0" anchor="t">
            <a:noAutofit/>
          </a:bodyPr>
          <a:p>
            <a:r>
              <a:rPr lang="zh-CN" altLang="en-US" sz="2200" b="1"/>
              <a:t>工伤认定申请由谁来提出？由谁来受理？</a:t>
            </a:r>
            <a:endParaRPr lang="zh-CN" altLang="en-US" sz="2200" b="1"/>
          </a:p>
          <a:p>
            <a:endParaRPr lang="zh-CN" altLang="en-US" sz="2200"/>
          </a:p>
          <a:p>
            <a:r>
              <a:rPr lang="zh-CN" altLang="en-US" sz="2200"/>
              <a:t>用人单位、工伤职工或者其近亲属、工会组织均可以提出工伤认定申请。工伤认定申请应向统筹地区社会保险行政部门提出。</a:t>
            </a:r>
            <a:endParaRPr lang="zh-CN" altLang="en-US" sz="2200"/>
          </a:p>
          <a:p>
            <a:r>
              <a:rPr lang="zh-CN" altLang="en-US" sz="2200"/>
              <a:t>《工伤保险条例》第十七条规定：</a:t>
            </a:r>
            <a:endParaRPr lang="zh-CN" altLang="en-US" sz="2200"/>
          </a:p>
          <a:p>
            <a:r>
              <a:rPr lang="zh-CN" altLang="en-US" sz="2200"/>
              <a:t>职工发生事故伤害或者按照职业病防治法规定被诊断、鉴定为职业病，所在单位应当自事故伤害发生之日或者被诊断、鉴定为职业病之日起30日内，向统筹地区社会保险行政部门提出工伤认定申请。遇有特殊情况，经报社会保险行政部门同意，申请时限可以适当延长。</a:t>
            </a:r>
            <a:endParaRPr lang="zh-CN" altLang="en-US" sz="2200"/>
          </a:p>
          <a:p>
            <a:endParaRPr lang="zh-CN" altLang="en-US" sz="2200"/>
          </a:p>
          <a:p>
            <a:r>
              <a:rPr lang="zh-CN" altLang="en-US" sz="2200"/>
              <a:t>用人单位未按前款规定提出工伤认定申请的，工伤职工或者其近亲属、工会组织在事故伤害发生之日或者被诊断、鉴定为职业病之日起1年内，可以直接向用人单位所在地统筹地区社会保险行政部门提出工伤认定申请。</a:t>
            </a:r>
            <a:endParaRPr lang="zh-CN" altLang="en-US" sz="2200"/>
          </a:p>
          <a:p>
            <a:endParaRPr lang="zh-CN" altLang="en-US" sz="2200"/>
          </a:p>
          <a:p>
            <a:r>
              <a:rPr lang="zh-CN" altLang="en-US" sz="2200"/>
              <a:t>按照本条第一款规定应当由省级社会保险行政部门进行工伤认定的事项，根据属地原则由用人单位所在地的设区的市级社会保险行政部门办理。</a:t>
            </a:r>
            <a:endParaRPr lang="zh-CN" altLang="en-US" sz="2200"/>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graphicFrame>
        <p:nvGraphicFramePr>
          <p:cNvPr id="7" name="表格 6"/>
          <p:cNvGraphicFramePr/>
          <p:nvPr>
            <p:custDataLst>
              <p:tags r:id="rId3"/>
            </p:custDataLst>
          </p:nvPr>
        </p:nvGraphicFramePr>
        <p:xfrm>
          <a:off x="1897380" y="1557655"/>
          <a:ext cx="8973820" cy="2745105"/>
        </p:xfrm>
        <a:graphic>
          <a:graphicData uri="http://schemas.openxmlformats.org/drawingml/2006/table">
            <a:tbl>
              <a:tblPr firstRow="1" bandRow="1">
                <a:tableStyleId>{5C22544A-7EE6-4342-B048-85BDC9FD1C3A}</a:tableStyleId>
              </a:tblPr>
              <a:tblGrid>
                <a:gridCol w="1164590"/>
                <a:gridCol w="1096010"/>
                <a:gridCol w="1154430"/>
                <a:gridCol w="1160780"/>
                <a:gridCol w="1125220"/>
                <a:gridCol w="1081405"/>
                <a:gridCol w="1123950"/>
                <a:gridCol w="1067435"/>
              </a:tblGrid>
              <a:tr h="813435">
                <a:tc gridSpan="2">
                  <a:txBody>
                    <a:bodyPr/>
                    <a:p>
                      <a:pPr algn="ctr">
                        <a:buClrTx/>
                        <a:buSzTx/>
                        <a:buFontTx/>
                        <a:buNone/>
                      </a:pPr>
                      <a:r>
                        <a:rPr lang="zh-CN" altLang="en-US" b="1">
                          <a:latin typeface="微软雅黑" panose="020B0503020204020204" charset="-122"/>
                          <a:ea typeface="微软雅黑" panose="020B0503020204020204" charset="-122"/>
                        </a:rPr>
                        <a:t>养老</a:t>
                      </a:r>
                      <a:endParaRPr lang="zh-CN" altLang="en-US" b="1">
                        <a:latin typeface="微软雅黑" panose="020B0503020204020204" charset="-122"/>
                        <a:ea typeface="微软雅黑" panose="020B0503020204020204" charset="-122"/>
                      </a:endParaRPr>
                    </a:p>
                  </a:txBody>
                  <a:tcPr anchor="ctr">
                    <a:solidFill>
                      <a:schemeClr val="bg2"/>
                    </a:solidFill>
                  </a:tcPr>
                </a:tc>
                <a:tc hMerge="1">
                  <a:tcPr/>
                </a:tc>
                <a:tc gridSpan="2">
                  <a:txBody>
                    <a:bodyPr/>
                    <a:p>
                      <a:pPr algn="ctr">
                        <a:buClrTx/>
                        <a:buSzTx/>
                        <a:buFontTx/>
                        <a:buNone/>
                      </a:pPr>
                      <a:r>
                        <a:rPr lang="zh-CN" altLang="en-US" b="1">
                          <a:latin typeface="微软雅黑" panose="020B0503020204020204" charset="-122"/>
                          <a:ea typeface="微软雅黑" panose="020B0503020204020204" charset="-122"/>
                        </a:rPr>
                        <a:t>医疗</a:t>
                      </a:r>
                      <a:endParaRPr lang="zh-CN" altLang="en-US" b="1">
                        <a:latin typeface="微软雅黑" panose="020B0503020204020204" charset="-122"/>
                        <a:ea typeface="微软雅黑" panose="020B0503020204020204" charset="-122"/>
                      </a:endParaRPr>
                    </a:p>
                  </a:txBody>
                  <a:tcPr anchor="ctr">
                    <a:solidFill>
                      <a:schemeClr val="bg2"/>
                    </a:solidFill>
                  </a:tcPr>
                </a:tc>
                <a:tc hMerge="1">
                  <a:tcPr/>
                </a:tc>
                <a:tc gridSpan="2">
                  <a:txBody>
                    <a:bodyPr/>
                    <a:p>
                      <a:pPr algn="ctr">
                        <a:buClrTx/>
                        <a:buSzTx/>
                        <a:buFontTx/>
                        <a:buNone/>
                      </a:pPr>
                      <a:r>
                        <a:rPr lang="zh-CN" altLang="en-US" b="1">
                          <a:latin typeface="微软雅黑" panose="020B0503020204020204" charset="-122"/>
                          <a:ea typeface="微软雅黑" panose="020B0503020204020204" charset="-122"/>
                        </a:rPr>
                        <a:t>失业</a:t>
                      </a:r>
                      <a:endParaRPr lang="zh-CN" altLang="en-US" b="1">
                        <a:latin typeface="微软雅黑" panose="020B0503020204020204" charset="-122"/>
                        <a:ea typeface="微软雅黑" panose="020B0503020204020204" charset="-122"/>
                      </a:endParaRPr>
                    </a:p>
                  </a:txBody>
                  <a:tcPr anchor="ctr">
                    <a:solidFill>
                      <a:schemeClr val="bg2"/>
                    </a:solidFill>
                  </a:tcPr>
                </a:tc>
                <a:tc hMerge="1">
                  <a:tcPr/>
                </a:tc>
                <a:tc>
                  <a:txBody>
                    <a:bodyPr/>
                    <a:p>
                      <a:pPr algn="ctr">
                        <a:buClrTx/>
                        <a:buSzTx/>
                        <a:buFontTx/>
                        <a:buNone/>
                      </a:pPr>
                      <a:r>
                        <a:rPr lang="zh-CN" altLang="en-US" b="1">
                          <a:latin typeface="微软雅黑" panose="020B0503020204020204" charset="-122"/>
                          <a:ea typeface="微软雅黑" panose="020B0503020204020204" charset="-122"/>
                        </a:rPr>
                        <a:t>生育</a:t>
                      </a:r>
                      <a:endParaRPr lang="zh-CN" altLang="en-US" b="1">
                        <a:latin typeface="微软雅黑" panose="020B0503020204020204" charset="-122"/>
                        <a:ea typeface="微软雅黑" panose="020B0503020204020204" charset="-122"/>
                      </a:endParaRPr>
                    </a:p>
                  </a:txBody>
                  <a:tcPr anchor="ctr">
                    <a:solidFill>
                      <a:schemeClr val="bg2"/>
                    </a:solidFill>
                  </a:tcPr>
                </a:tc>
                <a:tc>
                  <a:txBody>
                    <a:bodyPr/>
                    <a:p>
                      <a:pPr algn="ctr">
                        <a:buClrTx/>
                        <a:buSzTx/>
                        <a:buFontTx/>
                        <a:buNone/>
                      </a:pPr>
                      <a:r>
                        <a:rPr lang="zh-CN" altLang="en-US" b="1">
                          <a:latin typeface="微软雅黑" panose="020B0503020204020204" charset="-122"/>
                          <a:ea typeface="微软雅黑" panose="020B0503020204020204" charset="-122"/>
                        </a:rPr>
                        <a:t>工伤</a:t>
                      </a:r>
                      <a:endParaRPr lang="zh-CN" altLang="en-US" b="1">
                        <a:latin typeface="微软雅黑" panose="020B0503020204020204" charset="-122"/>
                        <a:ea typeface="微软雅黑" panose="020B0503020204020204" charset="-122"/>
                      </a:endParaRPr>
                    </a:p>
                  </a:txBody>
                  <a:tcPr anchor="ctr">
                    <a:solidFill>
                      <a:schemeClr val="bg2"/>
                    </a:solidFill>
                  </a:tcPr>
                </a:tc>
              </a:tr>
              <a:tr h="965835">
                <a:tc>
                  <a:txBody>
                    <a:bodyPr/>
                    <a:p>
                      <a:pPr algn="ctr">
                        <a:buNone/>
                      </a:pPr>
                      <a:r>
                        <a:rPr lang="zh-CN" altLang="en-US" sz="1800" b="1">
                          <a:latin typeface="微软雅黑" panose="020B0503020204020204" charset="-122"/>
                          <a:ea typeface="微软雅黑" panose="020B0503020204020204" charset="-122"/>
                          <a:sym typeface="+mn-ea"/>
                        </a:rPr>
                        <a:t>企业缴纳部分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个人缴纳部分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企业缴纳部分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个人缴纳部分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企业缴纳部分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个人缴纳部分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企业缴纳部分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zh-CN" altLang="en-US" sz="1800" b="1">
                          <a:latin typeface="微软雅黑" panose="020B0503020204020204" charset="-122"/>
                          <a:ea typeface="微软雅黑" panose="020B0503020204020204" charset="-122"/>
                          <a:sym typeface="+mn-ea"/>
                        </a:rPr>
                        <a:t>企业缴纳部分</a:t>
                      </a:r>
                      <a:endParaRPr lang="zh-CN" altLang="en-US" sz="1800" b="1">
                        <a:latin typeface="微软雅黑" panose="020B0503020204020204" charset="-122"/>
                        <a:ea typeface="微软雅黑" panose="020B0503020204020204" charset="-122"/>
                        <a:sym typeface="+mn-ea"/>
                      </a:endParaRPr>
                    </a:p>
                  </a:txBody>
                  <a:tcPr anchor="ctr">
                    <a:solidFill>
                      <a:schemeClr val="bg2"/>
                    </a:solidFill>
                  </a:tcPr>
                </a:tc>
              </a:tr>
              <a:tr h="965835">
                <a:tc>
                  <a:txBody>
                    <a:bodyPr/>
                    <a:p>
                      <a:pPr algn="ctr">
                        <a:buNone/>
                      </a:pPr>
                      <a:r>
                        <a:rPr lang="en-US" altLang="zh-CN" b="1">
                          <a:latin typeface="微软雅黑" panose="020B0503020204020204" charset="-122"/>
                          <a:ea typeface="微软雅黑" panose="020B0503020204020204" charset="-122"/>
                        </a:rPr>
                        <a:t>16%</a:t>
                      </a:r>
                      <a:endParaRPr lang="en-US" altLang="zh-CN"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en-US" altLang="zh-CN" b="1">
                          <a:latin typeface="微软雅黑" panose="020B0503020204020204" charset="-122"/>
                          <a:ea typeface="微软雅黑" panose="020B0503020204020204" charset="-122"/>
                        </a:rPr>
                        <a:t>8%</a:t>
                      </a:r>
                      <a:endParaRPr lang="en-US" altLang="zh-CN"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en-US" altLang="zh-CN" b="1">
                          <a:latin typeface="微软雅黑" panose="020B0503020204020204" charset="-122"/>
                          <a:ea typeface="微软雅黑" panose="020B0503020204020204" charset="-122"/>
                        </a:rPr>
                        <a:t>7%</a:t>
                      </a:r>
                      <a:endParaRPr lang="en-US" altLang="zh-CN"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en-US" altLang="zh-CN" b="1">
                          <a:latin typeface="微软雅黑" panose="020B0503020204020204" charset="-122"/>
                          <a:ea typeface="微软雅黑" panose="020B0503020204020204" charset="-122"/>
                        </a:rPr>
                        <a:t>2%</a:t>
                      </a:r>
                      <a:endParaRPr lang="en-US" altLang="zh-CN"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en-US" altLang="zh-CN" b="1">
                          <a:latin typeface="微软雅黑" panose="020B0503020204020204" charset="-122"/>
                          <a:ea typeface="微软雅黑" panose="020B0503020204020204" charset="-122"/>
                        </a:rPr>
                        <a:t>0.7%</a:t>
                      </a:r>
                      <a:endParaRPr lang="en-US" altLang="zh-CN"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en-US" altLang="zh-CN" sz="1800" b="1">
                          <a:latin typeface="微软雅黑" panose="020B0503020204020204" charset="-122"/>
                          <a:ea typeface="微软雅黑" panose="020B0503020204020204" charset="-122"/>
                          <a:sym typeface="+mn-ea"/>
                        </a:rPr>
                        <a:t>0.3%</a:t>
                      </a:r>
                      <a:endParaRPr lang="en-US" altLang="zh-CN" sz="1800" b="1">
                        <a:latin typeface="微软雅黑" panose="020B0503020204020204" charset="-122"/>
                        <a:ea typeface="微软雅黑" panose="020B0503020204020204" charset="-122"/>
                        <a:sym typeface="+mn-ea"/>
                      </a:endParaRPr>
                    </a:p>
                  </a:txBody>
                  <a:tcPr anchor="ctr">
                    <a:solidFill>
                      <a:schemeClr val="bg2"/>
                    </a:solidFill>
                  </a:tcPr>
                </a:tc>
                <a:tc>
                  <a:txBody>
                    <a:bodyPr/>
                    <a:p>
                      <a:pPr algn="ctr">
                        <a:buNone/>
                      </a:pPr>
                      <a:r>
                        <a:rPr lang="en-US" altLang="zh-CN" b="1">
                          <a:latin typeface="微软雅黑" panose="020B0503020204020204" charset="-122"/>
                          <a:ea typeface="微软雅黑" panose="020B0503020204020204" charset="-122"/>
                        </a:rPr>
                        <a:t>1%</a:t>
                      </a:r>
                      <a:r>
                        <a:rPr lang="zh-CN" altLang="en-US" b="1">
                          <a:latin typeface="微软雅黑" panose="020B0503020204020204" charset="-122"/>
                          <a:ea typeface="微软雅黑" panose="020B0503020204020204" charset="-122"/>
                        </a:rPr>
                        <a:t>并入医疗统一征收</a:t>
                      </a:r>
                      <a:endParaRPr lang="zh-CN" altLang="en-US" b="1">
                        <a:latin typeface="微软雅黑" panose="020B0503020204020204" charset="-122"/>
                        <a:ea typeface="微软雅黑" panose="020B0503020204020204" charset="-122"/>
                      </a:endParaRPr>
                    </a:p>
                  </a:txBody>
                  <a:tcPr anchor="ctr">
                    <a:solidFill>
                      <a:schemeClr val="bg2"/>
                    </a:solidFill>
                  </a:tcPr>
                </a:tc>
                <a:tc>
                  <a:txBody>
                    <a:bodyPr/>
                    <a:p>
                      <a:pPr algn="ctr">
                        <a:buNone/>
                      </a:pPr>
                      <a:r>
                        <a:rPr lang="zh-CN" altLang="en-US" b="1">
                          <a:latin typeface="微软雅黑" panose="020B0503020204020204" charset="-122"/>
                          <a:ea typeface="微软雅黑" panose="020B0503020204020204" charset="-122"/>
                        </a:rPr>
                        <a:t>根据政策确定</a:t>
                      </a:r>
                      <a:endParaRPr lang="zh-CN" altLang="en-US" b="1">
                        <a:latin typeface="微软雅黑" panose="020B0503020204020204" charset="-122"/>
                        <a:ea typeface="微软雅黑" panose="020B0503020204020204" charset="-122"/>
                      </a:endParaRPr>
                    </a:p>
                  </a:txBody>
                  <a:tcPr anchor="ctr">
                    <a:solidFill>
                      <a:schemeClr val="bg2"/>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6" name="矩形 5"/>
          <p:cNvSpPr/>
          <p:nvPr>
            <p:custDataLst>
              <p:tags r:id="rId3"/>
            </p:custDataLst>
          </p:nvPr>
        </p:nvSpPr>
        <p:spPr>
          <a:xfrm>
            <a:off x="2525713" y="2165350"/>
            <a:ext cx="6842125" cy="27352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solidFill>
            </a:endParaRPr>
          </a:p>
        </p:txBody>
      </p:sp>
      <p:sp>
        <p:nvSpPr>
          <p:cNvPr id="10" name="矩形 9"/>
          <p:cNvSpPr/>
          <p:nvPr>
            <p:custDataLst>
              <p:tags r:id="rId4"/>
            </p:custDataLst>
          </p:nvPr>
        </p:nvSpPr>
        <p:spPr>
          <a:xfrm>
            <a:off x="5997893" y="3084513"/>
            <a:ext cx="3184525" cy="615315"/>
          </a:xfrm>
          <a:prstGeom prst="rect">
            <a:avLst/>
          </a:prstGeom>
          <a:noFill/>
          <a:ln w="9525">
            <a:noFill/>
          </a:ln>
        </p:spPr>
        <p:txBody>
          <a:bodyPr wrap="square" lIns="0" tIns="0" rIns="0" bIns="0" anchor="t">
            <a:spAutoFit/>
          </a:bodyPr>
          <a:lstStyle/>
          <a:p>
            <a:r>
              <a:rPr lang="zh-CN" altLang="en-US" sz="4000" b="1">
                <a:latin typeface="微软雅黑" panose="020B0503020204020204" charset="-122"/>
                <a:ea typeface="微软雅黑" panose="020B0503020204020204" charset="-122"/>
                <a:sym typeface="宋体" panose="02010600030101010101" pitchFamily="2" charset="-122"/>
              </a:rPr>
              <a:t>住房公积金</a:t>
            </a:r>
            <a:endParaRPr lang="zh-CN" altLang="en-US" sz="4000" b="1" dirty="0">
              <a:latin typeface="Arial" panose="020B0604020202020204" pitchFamily="34" charset="0"/>
              <a:ea typeface="微软雅黑" panose="020B0503020204020204" charset="-122"/>
              <a:sym typeface="Arial" panose="020B0604020202020204" pitchFamily="34" charset="0"/>
            </a:endParaRPr>
          </a:p>
        </p:txBody>
      </p:sp>
      <p:sp>
        <p:nvSpPr>
          <p:cNvPr id="15" name="矩形 259"/>
          <p:cNvSpPr>
            <a:spLocks noChangeArrowheads="1"/>
          </p:cNvSpPr>
          <p:nvPr>
            <p:custDataLst>
              <p:tags r:id="rId5"/>
            </p:custDataLst>
          </p:nvPr>
        </p:nvSpPr>
        <p:spPr bwMode="auto">
          <a:xfrm>
            <a:off x="2638425" y="2106613"/>
            <a:ext cx="2379663" cy="271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buNone/>
            </a:pPr>
            <a:r>
              <a:rPr lang="en-US" altLang="zh-CN" sz="13800" strike="noStrike" cap="all" noProof="1" smtClean="0">
                <a:solidFill>
                  <a:schemeClr val="tx1"/>
                </a:solidFill>
                <a:latin typeface="Impact" panose="020B0806030902050204" pitchFamily="34" charset="0"/>
                <a:ea typeface="微软雅黑" panose="020B0503020204020204" charset="-122"/>
                <a:cs typeface="Arial" panose="020B0604020202020204" pitchFamily="34" charset="0"/>
              </a:rPr>
              <a:t>06</a:t>
            </a:r>
            <a:endParaRPr lang="en-US" altLang="zh-CN" sz="13800" strike="noStrike" cap="all" noProof="1" smtClean="0">
              <a:solidFill>
                <a:schemeClr val="tx1"/>
              </a:solidFill>
              <a:latin typeface="Impact" panose="020B0806030902050204" pitchFamily="34" charset="0"/>
              <a:cs typeface="Arial" panose="020B0604020202020204" pitchFamily="34" charset="0"/>
            </a:endParaRPr>
          </a:p>
          <a:p>
            <a:pPr algn="ctr" fontAlgn="base">
              <a:buNone/>
            </a:pPr>
            <a:r>
              <a:rPr lang="en-US" altLang="zh-CN" strike="noStrike" cap="all" noProof="1">
                <a:solidFill>
                  <a:schemeClr val="tx1"/>
                </a:solidFill>
                <a:latin typeface="+mj-lt"/>
                <a:ea typeface="微软雅黑" panose="020B0503020204020204" charset="-122"/>
                <a:cs typeface="Arial" panose="020B0604020202020204" pitchFamily="34" charset="0"/>
              </a:rPr>
              <a:t>chapter</a:t>
            </a:r>
            <a:endParaRPr lang="en-US" altLang="zh-CN" strike="noStrike" cap="all" noProof="1">
              <a:solidFill>
                <a:schemeClr val="tx1"/>
              </a:solidFill>
              <a:latin typeface="+mj-lt"/>
              <a:cs typeface="Arial" panose="020B0604020202020204" pitchFamily="34" charset="0"/>
            </a:endParaRPr>
          </a:p>
        </p:txBody>
      </p:sp>
      <p:cxnSp>
        <p:nvCxnSpPr>
          <p:cNvPr id="16" name="直接连接符 15"/>
          <p:cNvCxnSpPr/>
          <p:nvPr>
            <p:custDataLst>
              <p:tags r:id="rId6"/>
            </p:custDataLst>
          </p:nvPr>
        </p:nvCxnSpPr>
        <p:spPr>
          <a:xfrm>
            <a:off x="5238750" y="2322513"/>
            <a:ext cx="0" cy="233362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 by="(-#ppt_w*2)" calcmode="lin" valueType="num">
                                      <p:cBhvr rctx="PPT">
                                        <p:cTn id="12" dur="500" autoRev="1" fill="hold">
                                          <p:stCondLst>
                                            <p:cond delay="0"/>
                                          </p:stCondLst>
                                        </p:cTn>
                                        <p:tgtEl>
                                          <p:spTgt spid="15"/>
                                        </p:tgtEl>
                                        <p:attrNameLst>
                                          <p:attrName>ppt_w</p:attrName>
                                        </p:attrNameLst>
                                      </p:cBhvr>
                                    </p:anim>
                                    <p:anim by="(#ppt_w*0.50)" calcmode="lin" valueType="num">
                                      <p:cBhvr>
                                        <p:cTn id="13" dur="500" decel="50000" autoRev="1" fill="hold">
                                          <p:stCondLst>
                                            <p:cond delay="0"/>
                                          </p:stCondLst>
                                        </p:cTn>
                                        <p:tgtEl>
                                          <p:spTgt spid="15"/>
                                        </p:tgtEl>
                                        <p:attrNameLst>
                                          <p:attrName>ppt_x</p:attrName>
                                        </p:attrNameLst>
                                      </p:cBhvr>
                                    </p:anim>
                                    <p:anim from="(-#ppt_h/2)" to="(#ppt_y)" calcmode="lin" valueType="num">
                                      <p:cBhvr>
                                        <p:cTn id="14" dur="1000" fill="hold">
                                          <p:stCondLst>
                                            <p:cond delay="0"/>
                                          </p:stCondLst>
                                        </p:cTn>
                                        <p:tgtEl>
                                          <p:spTgt spid="15"/>
                                        </p:tgtEl>
                                        <p:attrNameLst>
                                          <p:attrName>ppt_y</p:attrName>
                                        </p:attrNameLst>
                                      </p:cBhvr>
                                    </p:anim>
                                    <p:animRot by="21600000">
                                      <p:cBhvr>
                                        <p:cTn id="15" dur="1000" fill="hold">
                                          <p:stCondLst>
                                            <p:cond delay="0"/>
                                          </p:stCondLst>
                                        </p:cTn>
                                        <p:tgtEl>
                                          <p:spTgt spid="15"/>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42"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strVal val="4*#ppt_w"/>
                                          </p:val>
                                        </p:tav>
                                        <p:tav tm="100000">
                                          <p:val>
                                            <p:strVal val="#ppt_w"/>
                                          </p:val>
                                        </p:tav>
                                      </p:tavLst>
                                    </p:anim>
                                    <p:anim calcmode="lin" valueType="num">
                                      <p:cBhvr>
                                        <p:cTn id="26" dur="500" fill="hold"/>
                                        <p:tgtEl>
                                          <p:spTgt spid="1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0"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2"/>
          <p:cNvSpPr>
            <a:spLocks noChangeAspect="1" noChangeArrowheads="1" noTextEdit="1"/>
          </p:cNvSpPr>
          <p:nvPr/>
        </p:nvSpPr>
        <p:spPr bwMode="auto">
          <a:xfrm>
            <a:off x="796925" y="2061210"/>
            <a:ext cx="3928745" cy="38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微软雅黑" panose="020B0503020204020204" charset="-122"/>
              <a:ea typeface="+mn-ea"/>
              <a:cs typeface="+mn-cs"/>
            </a:endParaRPr>
          </a:p>
        </p:txBody>
      </p:sp>
      <p:sp>
        <p:nvSpPr>
          <p:cNvPr id="3" name="Freeform 54"/>
          <p:cNvSpPr/>
          <p:nvPr/>
        </p:nvSpPr>
        <p:spPr bwMode="auto">
          <a:xfrm>
            <a:off x="1459230" y="2061210"/>
            <a:ext cx="2599690" cy="1343025"/>
          </a:xfrm>
          <a:custGeom>
            <a:avLst/>
            <a:gdLst>
              <a:gd name="T0" fmla="*/ 702 w 1403"/>
              <a:gd name="T1" fmla="*/ 725 h 725"/>
              <a:gd name="T2" fmla="*/ 1061 w 1403"/>
              <a:gd name="T3" fmla="*/ 631 h 725"/>
              <a:gd name="T4" fmla="*/ 1403 w 1403"/>
              <a:gd name="T5" fmla="*/ 715 h 725"/>
              <a:gd name="T6" fmla="*/ 1403 w 1403"/>
              <a:gd name="T7" fmla="*/ 702 h 725"/>
              <a:gd name="T8" fmla="*/ 702 w 1403"/>
              <a:gd name="T9" fmla="*/ 0 h 725"/>
              <a:gd name="T10" fmla="*/ 0 w 1403"/>
              <a:gd name="T11" fmla="*/ 702 h 725"/>
              <a:gd name="T12" fmla="*/ 0 w 1403"/>
              <a:gd name="T13" fmla="*/ 715 h 725"/>
              <a:gd name="T14" fmla="*/ 342 w 1403"/>
              <a:gd name="T15" fmla="*/ 631 h 725"/>
              <a:gd name="T16" fmla="*/ 702 w 1403"/>
              <a:gd name="T17" fmla="*/ 72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3" h="725">
                <a:moveTo>
                  <a:pt x="702" y="725"/>
                </a:moveTo>
                <a:cubicBezTo>
                  <a:pt x="808" y="665"/>
                  <a:pt x="931" y="631"/>
                  <a:pt x="1061" y="631"/>
                </a:cubicBezTo>
                <a:cubicBezTo>
                  <a:pt x="1185" y="631"/>
                  <a:pt x="1301" y="661"/>
                  <a:pt x="1403" y="715"/>
                </a:cubicBezTo>
                <a:cubicBezTo>
                  <a:pt x="1403" y="711"/>
                  <a:pt x="1403" y="706"/>
                  <a:pt x="1403" y="702"/>
                </a:cubicBezTo>
                <a:cubicBezTo>
                  <a:pt x="1403" y="315"/>
                  <a:pt x="1089" y="0"/>
                  <a:pt x="702" y="0"/>
                </a:cubicBezTo>
                <a:cubicBezTo>
                  <a:pt x="315" y="0"/>
                  <a:pt x="0" y="315"/>
                  <a:pt x="0" y="702"/>
                </a:cubicBezTo>
                <a:cubicBezTo>
                  <a:pt x="0" y="706"/>
                  <a:pt x="0" y="711"/>
                  <a:pt x="0" y="715"/>
                </a:cubicBezTo>
                <a:cubicBezTo>
                  <a:pt x="103" y="661"/>
                  <a:pt x="219" y="631"/>
                  <a:pt x="342" y="631"/>
                </a:cubicBezTo>
                <a:cubicBezTo>
                  <a:pt x="473" y="631"/>
                  <a:pt x="595" y="665"/>
                  <a:pt x="702" y="725"/>
                </a:cubicBezTo>
                <a:close/>
              </a:path>
            </a:pathLst>
          </a:custGeom>
          <a:gradFill>
            <a:gsLst>
              <a:gs pos="0">
                <a:srgbClr val="BFDFDF"/>
              </a:gs>
              <a:gs pos="100000">
                <a:srgbClr val="5FAEA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a:sym typeface="+mn-ea"/>
              </a:rPr>
              <a:t></a:t>
            </a:r>
            <a:endParaRPr lang="zh-CN" altLang="en-US">
              <a:sym typeface="+mn-ea"/>
            </a:endParaRPr>
          </a:p>
        </p:txBody>
      </p:sp>
      <p:sp>
        <p:nvSpPr>
          <p:cNvPr id="4" name="Freeform 55"/>
          <p:cNvSpPr/>
          <p:nvPr/>
        </p:nvSpPr>
        <p:spPr bwMode="auto">
          <a:xfrm>
            <a:off x="2823210" y="3493770"/>
            <a:ext cx="1901825" cy="2399030"/>
          </a:xfrm>
          <a:custGeom>
            <a:avLst/>
            <a:gdLst>
              <a:gd name="T0" fmla="*/ 342 w 1027"/>
              <a:gd name="T1" fmla="*/ 562 h 1296"/>
              <a:gd name="T2" fmla="*/ 343 w 1027"/>
              <a:gd name="T3" fmla="*/ 594 h 1296"/>
              <a:gd name="T4" fmla="*/ 0 w 1027"/>
              <a:gd name="T5" fmla="*/ 1216 h 1296"/>
              <a:gd name="T6" fmla="*/ 325 w 1027"/>
              <a:gd name="T7" fmla="*/ 1296 h 1296"/>
              <a:gd name="T8" fmla="*/ 1027 w 1027"/>
              <a:gd name="T9" fmla="*/ 594 h 1296"/>
              <a:gd name="T10" fmla="*/ 698 w 1027"/>
              <a:gd name="T11" fmla="*/ 0 h 1296"/>
              <a:gd name="T12" fmla="*/ 342 w 1027"/>
              <a:gd name="T13" fmla="*/ 562 h 1296"/>
            </a:gdLst>
            <a:ahLst/>
            <a:cxnLst>
              <a:cxn ang="0">
                <a:pos x="T0" y="T1"/>
              </a:cxn>
              <a:cxn ang="0">
                <a:pos x="T2" y="T3"/>
              </a:cxn>
              <a:cxn ang="0">
                <a:pos x="T4" y="T5"/>
              </a:cxn>
              <a:cxn ang="0">
                <a:pos x="T6" y="T7"/>
              </a:cxn>
              <a:cxn ang="0">
                <a:pos x="T8" y="T9"/>
              </a:cxn>
              <a:cxn ang="0">
                <a:pos x="T10" y="T11"/>
              </a:cxn>
              <a:cxn ang="0">
                <a:pos x="T12" y="T13"/>
              </a:cxn>
            </a:cxnLst>
            <a:rect l="0" t="0" r="r" b="b"/>
            <a:pathLst>
              <a:path w="1027" h="1296">
                <a:moveTo>
                  <a:pt x="342" y="562"/>
                </a:moveTo>
                <a:cubicBezTo>
                  <a:pt x="342" y="572"/>
                  <a:pt x="343" y="583"/>
                  <a:pt x="343" y="594"/>
                </a:cubicBezTo>
                <a:cubicBezTo>
                  <a:pt x="343" y="855"/>
                  <a:pt x="206" y="1085"/>
                  <a:pt x="0" y="1216"/>
                </a:cubicBezTo>
                <a:cubicBezTo>
                  <a:pt x="97" y="1267"/>
                  <a:pt x="208" y="1296"/>
                  <a:pt x="325" y="1296"/>
                </a:cubicBezTo>
                <a:cubicBezTo>
                  <a:pt x="712" y="1296"/>
                  <a:pt x="1027" y="981"/>
                  <a:pt x="1027" y="594"/>
                </a:cubicBezTo>
                <a:cubicBezTo>
                  <a:pt x="1027" y="344"/>
                  <a:pt x="896" y="124"/>
                  <a:pt x="698" y="0"/>
                </a:cubicBezTo>
                <a:cubicBezTo>
                  <a:pt x="676" y="239"/>
                  <a:pt x="538" y="445"/>
                  <a:pt x="342" y="562"/>
                </a:cubicBezTo>
                <a:close/>
              </a:path>
            </a:pathLst>
          </a:custGeom>
          <a:noFill/>
          <a:ln w="22225">
            <a:solidFill>
              <a:srgbClr val="5FAEAE"/>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a:sym typeface="+mn-ea"/>
              </a:rPr>
              <a:t></a:t>
            </a:r>
            <a:endParaRPr lang="zh-CN" altLang="en-US">
              <a:sym typeface="+mn-ea"/>
            </a:endParaRPr>
          </a:p>
        </p:txBody>
      </p:sp>
      <p:sp>
        <p:nvSpPr>
          <p:cNvPr id="5" name="Freeform 56"/>
          <p:cNvSpPr/>
          <p:nvPr/>
        </p:nvSpPr>
        <p:spPr bwMode="auto">
          <a:xfrm>
            <a:off x="2823210" y="3292475"/>
            <a:ext cx="1233805" cy="1169670"/>
          </a:xfrm>
          <a:custGeom>
            <a:avLst/>
            <a:gdLst>
              <a:gd name="T0" fmla="*/ 0 w 666"/>
              <a:gd name="T1" fmla="*/ 80 h 631"/>
              <a:gd name="T2" fmla="*/ 339 w 666"/>
              <a:gd name="T3" fmla="*/ 631 h 631"/>
              <a:gd name="T4" fmla="*/ 666 w 666"/>
              <a:gd name="T5" fmla="*/ 89 h 631"/>
              <a:gd name="T6" fmla="*/ 325 w 666"/>
              <a:gd name="T7" fmla="*/ 0 h 631"/>
              <a:gd name="T8" fmla="*/ 0 w 666"/>
              <a:gd name="T9" fmla="*/ 80 h 631"/>
            </a:gdLst>
            <a:ahLst/>
            <a:cxnLst>
              <a:cxn ang="0">
                <a:pos x="T0" y="T1"/>
              </a:cxn>
              <a:cxn ang="0">
                <a:pos x="T2" y="T3"/>
              </a:cxn>
              <a:cxn ang="0">
                <a:pos x="T4" y="T5"/>
              </a:cxn>
              <a:cxn ang="0">
                <a:pos x="T6" y="T7"/>
              </a:cxn>
              <a:cxn ang="0">
                <a:pos x="T8" y="T9"/>
              </a:cxn>
            </a:cxnLst>
            <a:rect l="0" t="0" r="r" b="b"/>
            <a:pathLst>
              <a:path w="666" h="631">
                <a:moveTo>
                  <a:pt x="0" y="80"/>
                </a:moveTo>
                <a:cubicBezTo>
                  <a:pt x="187" y="199"/>
                  <a:pt x="317" y="399"/>
                  <a:pt x="339" y="631"/>
                </a:cubicBezTo>
                <a:cubicBezTo>
                  <a:pt x="522" y="515"/>
                  <a:pt x="649" y="317"/>
                  <a:pt x="666" y="89"/>
                </a:cubicBezTo>
                <a:cubicBezTo>
                  <a:pt x="565" y="32"/>
                  <a:pt x="449" y="0"/>
                  <a:pt x="325" y="0"/>
                </a:cubicBezTo>
                <a:cubicBezTo>
                  <a:pt x="208" y="0"/>
                  <a:pt x="97" y="29"/>
                  <a:pt x="0" y="80"/>
                </a:cubicBezTo>
                <a:close/>
              </a:path>
            </a:pathLst>
          </a:custGeom>
          <a:solidFill>
            <a:srgbClr val="5FAEAE">
              <a:alpha val="40000"/>
            </a:srgbClr>
          </a:solidFill>
          <a:ln w="12700">
            <a:noFill/>
          </a:ln>
        </p:spPr>
        <p:txBody>
          <a:bodyPr vert="horz" wrap="square" lIns="274320" tIns="0" rIns="0" bIns="2743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rPr>
              <a:t>02</a:t>
            </a:r>
            <a:endPar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endParaRPr>
          </a:p>
        </p:txBody>
      </p:sp>
      <p:sp>
        <p:nvSpPr>
          <p:cNvPr id="6" name="Freeform 57"/>
          <p:cNvSpPr/>
          <p:nvPr/>
        </p:nvSpPr>
        <p:spPr bwMode="auto">
          <a:xfrm>
            <a:off x="795020" y="3493770"/>
            <a:ext cx="1899920" cy="2399030"/>
          </a:xfrm>
          <a:custGeom>
            <a:avLst/>
            <a:gdLst>
              <a:gd name="T0" fmla="*/ 684 w 1026"/>
              <a:gd name="T1" fmla="*/ 594 h 1296"/>
              <a:gd name="T2" fmla="*/ 685 w 1026"/>
              <a:gd name="T3" fmla="*/ 562 h 1296"/>
              <a:gd name="T4" fmla="*/ 328 w 1026"/>
              <a:gd name="T5" fmla="*/ 0 h 1296"/>
              <a:gd name="T6" fmla="*/ 0 w 1026"/>
              <a:gd name="T7" fmla="*/ 594 h 1296"/>
              <a:gd name="T8" fmla="*/ 701 w 1026"/>
              <a:gd name="T9" fmla="*/ 1296 h 1296"/>
              <a:gd name="T10" fmla="*/ 1026 w 1026"/>
              <a:gd name="T11" fmla="*/ 1216 h 1296"/>
              <a:gd name="T12" fmla="*/ 684 w 1026"/>
              <a:gd name="T13" fmla="*/ 594 h 1296"/>
            </a:gdLst>
            <a:ahLst/>
            <a:cxnLst>
              <a:cxn ang="0">
                <a:pos x="T0" y="T1"/>
              </a:cxn>
              <a:cxn ang="0">
                <a:pos x="T2" y="T3"/>
              </a:cxn>
              <a:cxn ang="0">
                <a:pos x="T4" y="T5"/>
              </a:cxn>
              <a:cxn ang="0">
                <a:pos x="T6" y="T7"/>
              </a:cxn>
              <a:cxn ang="0">
                <a:pos x="T8" y="T9"/>
              </a:cxn>
              <a:cxn ang="0">
                <a:pos x="T10" y="T11"/>
              </a:cxn>
              <a:cxn ang="0">
                <a:pos x="T12" y="T13"/>
              </a:cxn>
            </a:cxnLst>
            <a:rect l="0" t="0" r="r" b="b"/>
            <a:pathLst>
              <a:path w="1026" h="1296">
                <a:moveTo>
                  <a:pt x="684" y="594"/>
                </a:moveTo>
                <a:cubicBezTo>
                  <a:pt x="684" y="583"/>
                  <a:pt x="684" y="572"/>
                  <a:pt x="685" y="562"/>
                </a:cubicBezTo>
                <a:cubicBezTo>
                  <a:pt x="489" y="445"/>
                  <a:pt x="351" y="239"/>
                  <a:pt x="328" y="0"/>
                </a:cubicBezTo>
                <a:cubicBezTo>
                  <a:pt x="131" y="124"/>
                  <a:pt x="0" y="344"/>
                  <a:pt x="0" y="594"/>
                </a:cubicBezTo>
                <a:cubicBezTo>
                  <a:pt x="0" y="981"/>
                  <a:pt x="315" y="1296"/>
                  <a:pt x="701" y="1296"/>
                </a:cubicBezTo>
                <a:cubicBezTo>
                  <a:pt x="819" y="1296"/>
                  <a:pt x="929" y="1267"/>
                  <a:pt x="1026" y="1216"/>
                </a:cubicBezTo>
                <a:cubicBezTo>
                  <a:pt x="821" y="1085"/>
                  <a:pt x="684" y="855"/>
                  <a:pt x="684" y="594"/>
                </a:cubicBezTo>
                <a:close/>
              </a:path>
            </a:pathLst>
          </a:custGeom>
          <a:noFill/>
          <a:ln w="22225">
            <a:solidFill>
              <a:srgbClr val="5FAEAE"/>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a:sym typeface="+mn-ea"/>
              </a:rPr>
              <a:t></a:t>
            </a:r>
            <a:endParaRPr lang="zh-CN" altLang="en-US">
              <a:sym typeface="+mn-ea"/>
            </a:endParaRPr>
          </a:p>
        </p:txBody>
      </p:sp>
      <p:sp>
        <p:nvSpPr>
          <p:cNvPr id="7" name="Freeform 58"/>
          <p:cNvSpPr/>
          <p:nvPr/>
        </p:nvSpPr>
        <p:spPr bwMode="auto">
          <a:xfrm>
            <a:off x="1463675" y="3292475"/>
            <a:ext cx="1231265" cy="1169670"/>
          </a:xfrm>
          <a:custGeom>
            <a:avLst/>
            <a:gdLst>
              <a:gd name="T0" fmla="*/ 327 w 665"/>
              <a:gd name="T1" fmla="*/ 631 h 631"/>
              <a:gd name="T2" fmla="*/ 665 w 665"/>
              <a:gd name="T3" fmla="*/ 80 h 631"/>
              <a:gd name="T4" fmla="*/ 340 w 665"/>
              <a:gd name="T5" fmla="*/ 0 h 631"/>
              <a:gd name="T6" fmla="*/ 0 w 665"/>
              <a:gd name="T7" fmla="*/ 89 h 631"/>
              <a:gd name="T8" fmla="*/ 327 w 665"/>
              <a:gd name="T9" fmla="*/ 631 h 631"/>
            </a:gdLst>
            <a:ahLst/>
            <a:cxnLst>
              <a:cxn ang="0">
                <a:pos x="T0" y="T1"/>
              </a:cxn>
              <a:cxn ang="0">
                <a:pos x="T2" y="T3"/>
              </a:cxn>
              <a:cxn ang="0">
                <a:pos x="T4" y="T5"/>
              </a:cxn>
              <a:cxn ang="0">
                <a:pos x="T6" y="T7"/>
              </a:cxn>
              <a:cxn ang="0">
                <a:pos x="T8" y="T9"/>
              </a:cxn>
            </a:cxnLst>
            <a:rect l="0" t="0" r="r" b="b"/>
            <a:pathLst>
              <a:path w="665" h="631">
                <a:moveTo>
                  <a:pt x="327" y="631"/>
                </a:moveTo>
                <a:cubicBezTo>
                  <a:pt x="349" y="399"/>
                  <a:pt x="479" y="199"/>
                  <a:pt x="665" y="80"/>
                </a:cubicBezTo>
                <a:cubicBezTo>
                  <a:pt x="568" y="29"/>
                  <a:pt x="458" y="0"/>
                  <a:pt x="340" y="0"/>
                </a:cubicBezTo>
                <a:cubicBezTo>
                  <a:pt x="217" y="0"/>
                  <a:pt x="101" y="32"/>
                  <a:pt x="0" y="89"/>
                </a:cubicBezTo>
                <a:cubicBezTo>
                  <a:pt x="17" y="317"/>
                  <a:pt x="143" y="515"/>
                  <a:pt x="327" y="631"/>
                </a:cubicBezTo>
                <a:close/>
              </a:path>
            </a:pathLst>
          </a:custGeom>
          <a:solidFill>
            <a:srgbClr val="5FAEAE">
              <a:alpha val="40000"/>
            </a:srgbClr>
          </a:solidFill>
          <a:ln w="12700">
            <a:noFill/>
          </a:ln>
        </p:spPr>
        <p:txBody>
          <a:bodyPr vert="horz" wrap="square" lIns="91440" tIns="0" rIns="274320" bIns="2743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rPr>
              <a:t>01</a:t>
            </a:r>
            <a:endPar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endParaRPr>
          </a:p>
        </p:txBody>
      </p:sp>
      <p:sp>
        <p:nvSpPr>
          <p:cNvPr id="8" name="Freeform 59"/>
          <p:cNvSpPr/>
          <p:nvPr/>
        </p:nvSpPr>
        <p:spPr bwMode="auto">
          <a:xfrm>
            <a:off x="2127885" y="4567555"/>
            <a:ext cx="1266825" cy="1140460"/>
          </a:xfrm>
          <a:custGeom>
            <a:avLst/>
            <a:gdLst>
              <a:gd name="T0" fmla="*/ 684 w 684"/>
              <a:gd name="T1" fmla="*/ 13 h 615"/>
              <a:gd name="T2" fmla="*/ 684 w 684"/>
              <a:gd name="T3" fmla="*/ 0 h 615"/>
              <a:gd name="T4" fmla="*/ 342 w 684"/>
              <a:gd name="T5" fmla="*/ 84 h 615"/>
              <a:gd name="T6" fmla="*/ 0 w 684"/>
              <a:gd name="T7" fmla="*/ 0 h 615"/>
              <a:gd name="T8" fmla="*/ 0 w 684"/>
              <a:gd name="T9" fmla="*/ 13 h 615"/>
              <a:gd name="T10" fmla="*/ 342 w 684"/>
              <a:gd name="T11" fmla="*/ 615 h 615"/>
              <a:gd name="T12" fmla="*/ 684 w 684"/>
              <a:gd name="T13" fmla="*/ 13 h 615"/>
            </a:gdLst>
            <a:ahLst/>
            <a:cxnLst>
              <a:cxn ang="0">
                <a:pos x="T0" y="T1"/>
              </a:cxn>
              <a:cxn ang="0">
                <a:pos x="T2" y="T3"/>
              </a:cxn>
              <a:cxn ang="0">
                <a:pos x="T4" y="T5"/>
              </a:cxn>
              <a:cxn ang="0">
                <a:pos x="T6" y="T7"/>
              </a:cxn>
              <a:cxn ang="0">
                <a:pos x="T8" y="T9"/>
              </a:cxn>
              <a:cxn ang="0">
                <a:pos x="T10" y="T11"/>
              </a:cxn>
              <a:cxn ang="0">
                <a:pos x="T12" y="T13"/>
              </a:cxn>
            </a:cxnLst>
            <a:rect l="0" t="0" r="r" b="b"/>
            <a:pathLst>
              <a:path w="684" h="615">
                <a:moveTo>
                  <a:pt x="684" y="13"/>
                </a:moveTo>
                <a:cubicBezTo>
                  <a:pt x="684" y="9"/>
                  <a:pt x="684" y="4"/>
                  <a:pt x="684" y="0"/>
                </a:cubicBezTo>
                <a:cubicBezTo>
                  <a:pt x="582" y="54"/>
                  <a:pt x="465" y="84"/>
                  <a:pt x="342" y="84"/>
                </a:cubicBezTo>
                <a:cubicBezTo>
                  <a:pt x="218" y="84"/>
                  <a:pt x="102" y="54"/>
                  <a:pt x="0" y="0"/>
                </a:cubicBezTo>
                <a:cubicBezTo>
                  <a:pt x="0" y="4"/>
                  <a:pt x="0" y="9"/>
                  <a:pt x="0" y="13"/>
                </a:cubicBezTo>
                <a:cubicBezTo>
                  <a:pt x="0" y="269"/>
                  <a:pt x="137" y="493"/>
                  <a:pt x="342" y="615"/>
                </a:cubicBezTo>
                <a:cubicBezTo>
                  <a:pt x="547" y="493"/>
                  <a:pt x="684" y="269"/>
                  <a:pt x="684" y="13"/>
                </a:cubicBezTo>
                <a:close/>
              </a:path>
            </a:pathLst>
          </a:custGeom>
          <a:solidFill>
            <a:srgbClr val="5FAEAE">
              <a:alpha val="40000"/>
            </a:srgbClr>
          </a:solidFill>
          <a:ln w="12700">
            <a:no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rPr>
              <a:t>03</a:t>
            </a:r>
            <a:endParaRPr kumimoji="0" lang="en-US" sz="1800" b="1" i="0" u="none" strike="noStrike" kern="1200" cap="none" spc="0" normalizeH="0" baseline="0" noProof="0" dirty="0">
              <a:ln>
                <a:noFill/>
              </a:ln>
              <a:solidFill>
                <a:srgbClr val="242524"/>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custDataLst>
              <p:tags r:id="rId1"/>
            </p:custDataLst>
          </p:nvPr>
        </p:nvSpPr>
        <p:spPr>
          <a:xfrm>
            <a:off x="6647815" y="626745"/>
            <a:ext cx="10344150" cy="521970"/>
          </a:xfrm>
          <a:prstGeom prst="rect">
            <a:avLst/>
          </a:prstGeom>
          <a:noFill/>
        </p:spPr>
        <p:txBody>
          <a:bodyPr wrap="square" rtlCol="0" anchor="ctr" anchorCtr="0">
            <a:spAutoFit/>
          </a:bodyPr>
          <a:lstStyle/>
          <a:p>
            <a:r>
              <a:rPr lang="zh-CN" altLang="en-US" sz="2800">
                <a:solidFill>
                  <a:srgbClr val="404040"/>
                </a:solidFill>
                <a:latin typeface="微软雅黑" panose="020B0503020204020204" charset="-122"/>
                <a:ea typeface="微软雅黑" panose="020B0503020204020204" charset="-122"/>
              </a:rPr>
              <a:t>公积金概述</a:t>
            </a:r>
            <a:endParaRPr lang="zh-CN" altLang="en-US" sz="2800">
              <a:solidFill>
                <a:srgbClr val="404040"/>
              </a:solidFill>
              <a:latin typeface="微软雅黑" panose="020B0503020204020204" charset="-122"/>
              <a:ea typeface="微软雅黑" panose="020B0503020204020204" charset="-122"/>
            </a:endParaRPr>
          </a:p>
        </p:txBody>
      </p:sp>
      <p:sp>
        <p:nvSpPr>
          <p:cNvPr id="9" name="文本框 8"/>
          <p:cNvSpPr txBox="1"/>
          <p:nvPr/>
        </p:nvSpPr>
        <p:spPr>
          <a:xfrm>
            <a:off x="5589270" y="1381125"/>
            <a:ext cx="5866130" cy="368300"/>
          </a:xfrm>
          <a:prstGeom prst="rect">
            <a:avLst/>
          </a:prstGeom>
          <a:noFill/>
          <a:ln>
            <a:noFill/>
          </a:ln>
        </p:spPr>
        <p:txBody>
          <a:bodyPr wrap="square" rtlCol="0" anchor="ctr" anchorCtr="0">
            <a:spAutoFit/>
          </a:bodyPr>
          <a:lstStyle/>
          <a:p>
            <a:r>
              <a:rPr lang="zh-CN" altLang="en-US" b="1">
                <a:latin typeface="微软雅黑" panose="020B0503020204020204" charset="-122"/>
                <a:ea typeface="微软雅黑" panose="020B0503020204020204" charset="-122"/>
                <a:cs typeface="微软雅黑" panose="020B0503020204020204" charset="-122"/>
              </a:rPr>
              <a:t>公积金定义</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5589270" y="1817370"/>
            <a:ext cx="5866130" cy="1120775"/>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公积金是指职工每月缴存的长期储蓄金，用于解决职工的住房问题。它由职工和单位共同按月缴存，属于职工个人所有。公积金制度是中国特有的社会保障体系的一部分，旨在帮助职工累积资金以购买、建造、翻修或改造住房。</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2"/>
            </p:custDataLst>
          </p:nvPr>
        </p:nvSpPr>
        <p:spPr>
          <a:xfrm>
            <a:off x="5589270" y="3068955"/>
            <a:ext cx="5866130" cy="368300"/>
          </a:xfrm>
          <a:prstGeom prst="rect">
            <a:avLst/>
          </a:prstGeom>
          <a:noFill/>
          <a:ln>
            <a:noFill/>
          </a:ln>
        </p:spPr>
        <p:txBody>
          <a:bodyPr wrap="square" rtlCol="0" anchor="ctr" anchorCtr="0">
            <a:spAutoFit/>
          </a:bodyPr>
          <a:lstStyle/>
          <a:p>
            <a:r>
              <a:rPr lang="zh-CN" altLang="en-US" b="1">
                <a:latin typeface="微软雅黑" panose="020B0503020204020204" charset="-122"/>
                <a:ea typeface="微软雅黑" panose="020B0503020204020204" charset="-122"/>
                <a:cs typeface="微软雅黑" panose="020B0503020204020204" charset="-122"/>
              </a:rPr>
              <a:t>发展历史</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2" name="文本框 11"/>
          <p:cNvSpPr txBox="1"/>
          <p:nvPr>
            <p:custDataLst>
              <p:tags r:id="rId3"/>
            </p:custDataLst>
          </p:nvPr>
        </p:nvSpPr>
        <p:spPr>
          <a:xfrm>
            <a:off x="5589270" y="3505200"/>
            <a:ext cx="5866130" cy="1120775"/>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中国住房公积金制度起步于1991年，最初在上海进行试点。随着试点的成功和政策的推广，该制度逐渐在全国铺开，成为改善职工住房条件的重要手段之一。经过多年的发展和改革，公积金制度不断完善，覆盖范围日益广泛，提取和使用方式也更加灵活多样。</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4"/>
            </p:custDataLst>
          </p:nvPr>
        </p:nvSpPr>
        <p:spPr>
          <a:xfrm>
            <a:off x="5589270" y="4756785"/>
            <a:ext cx="5866130" cy="368300"/>
          </a:xfrm>
          <a:prstGeom prst="rect">
            <a:avLst/>
          </a:prstGeom>
          <a:noFill/>
          <a:ln>
            <a:noFill/>
          </a:ln>
        </p:spPr>
        <p:txBody>
          <a:bodyPr wrap="square" rtlCol="0" anchor="ctr" anchorCtr="0">
            <a:spAutoFit/>
          </a:bodyPr>
          <a:lstStyle/>
          <a:p>
            <a:r>
              <a:rPr lang="zh-CN" altLang="en-US" b="1">
                <a:latin typeface="微软雅黑" panose="020B0503020204020204" charset="-122"/>
                <a:ea typeface="微软雅黑" panose="020B0503020204020204" charset="-122"/>
                <a:cs typeface="微软雅黑" panose="020B0503020204020204" charset="-122"/>
              </a:rPr>
              <a:t>目的与意义</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5"/>
            </p:custDataLst>
          </p:nvPr>
        </p:nvSpPr>
        <p:spPr>
          <a:xfrm>
            <a:off x="5589270" y="5193030"/>
            <a:ext cx="5866130" cy="1120775"/>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公积金的主要目的在于通过集体储蓄的方式，协助职工解决住房问题，提高居住水平。它不仅减轻了职工的经济负担，还促进了社会的稳定和谐。公积金的存在具有重要的社会意义，有助于推动住房市场健康发展，平衡房地产市场供需关系，同时也是政府履行社会责任，保障民生的具体体现。</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8" name="同心圆 17"/>
          <p:cNvSpPr/>
          <p:nvPr/>
        </p:nvSpPr>
        <p:spPr>
          <a:xfrm>
            <a:off x="4964430" y="1381125"/>
            <a:ext cx="407035" cy="426720"/>
          </a:xfrm>
          <a:prstGeom prst="donut">
            <a:avLst>
              <a:gd name="adj" fmla="val 9137"/>
            </a:avLst>
          </a:prstGeom>
          <a:solidFill>
            <a:srgbClr val="BFDFD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1</a:t>
            </a:r>
            <a:endParaRPr lang="en-US" altLang="zh-CN">
              <a:solidFill>
                <a:schemeClr val="tx1"/>
              </a:solidFill>
            </a:endParaRPr>
          </a:p>
        </p:txBody>
      </p:sp>
      <p:sp>
        <p:nvSpPr>
          <p:cNvPr id="21" name="同心圆 20"/>
          <p:cNvSpPr/>
          <p:nvPr>
            <p:custDataLst>
              <p:tags r:id="rId6"/>
            </p:custDataLst>
          </p:nvPr>
        </p:nvSpPr>
        <p:spPr>
          <a:xfrm>
            <a:off x="4964430" y="3068955"/>
            <a:ext cx="407035" cy="426720"/>
          </a:xfrm>
          <a:prstGeom prst="donut">
            <a:avLst>
              <a:gd name="adj" fmla="val 9137"/>
            </a:avLst>
          </a:prstGeom>
          <a:solidFill>
            <a:srgbClr val="BFDFD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2</a:t>
            </a:r>
            <a:endParaRPr lang="en-US" altLang="zh-CN">
              <a:solidFill>
                <a:schemeClr val="tx1"/>
              </a:solidFill>
            </a:endParaRPr>
          </a:p>
        </p:txBody>
      </p:sp>
      <p:sp>
        <p:nvSpPr>
          <p:cNvPr id="22" name="同心圆 21"/>
          <p:cNvSpPr/>
          <p:nvPr>
            <p:custDataLst>
              <p:tags r:id="rId7"/>
            </p:custDataLst>
          </p:nvPr>
        </p:nvSpPr>
        <p:spPr>
          <a:xfrm>
            <a:off x="4964430" y="4756785"/>
            <a:ext cx="407035" cy="426720"/>
          </a:xfrm>
          <a:prstGeom prst="donut">
            <a:avLst>
              <a:gd name="adj" fmla="val 9137"/>
            </a:avLst>
          </a:prstGeom>
          <a:solidFill>
            <a:srgbClr val="BFDFD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a:solidFill>
                  <a:schemeClr val="tx1"/>
                </a:solidFill>
              </a:rPr>
              <a:t>3</a:t>
            </a:r>
            <a:endParaRPr lang="en-US" altLang="zh-CN">
              <a:solidFill>
                <a:schemeClr val="tx1"/>
              </a:solidFill>
            </a:endParaRPr>
          </a:p>
        </p:txBody>
      </p:sp>
      <p:pic>
        <p:nvPicPr>
          <p:cNvPr id="17" name="图片 16" descr="文投LOGO"/>
          <p:cNvPicPr>
            <a:picLocks noChangeAspect="1"/>
          </p:cNvPicPr>
          <p:nvPr>
            <p:custDataLst>
              <p:tags r:id="rId8"/>
            </p:custDataLst>
          </p:nvPr>
        </p:nvPicPr>
        <p:blipFill>
          <a:blip r:embed="rId9"/>
          <a:stretch>
            <a:fillRect/>
          </a:stretch>
        </p:blipFill>
        <p:spPr>
          <a:xfrm>
            <a:off x="9687560" y="210185"/>
            <a:ext cx="2146300" cy="594995"/>
          </a:xfrm>
          <a:prstGeom prst="rect">
            <a:avLst/>
          </a:prstGeom>
        </p:spPr>
      </p:pic>
      <p:sp>
        <p:nvSpPr>
          <p:cNvPr id="51205" name="标题 1"/>
          <p:cNvSpPr>
            <a:spLocks noGrp="1"/>
          </p:cNvSpPr>
          <p:nvPr>
            <p:custDataLst>
              <p:tags r:id="rId10"/>
            </p:custDataLst>
          </p:nvPr>
        </p:nvSpPr>
        <p:spPr>
          <a:xfrm>
            <a:off x="490855" y="3257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8196" name="标题 7"/>
          <p:cNvSpPr>
            <a:spLocks noGrp="1"/>
          </p:cNvSpPr>
          <p:nvPr>
            <p:custDataLst>
              <p:tags r:id="rId3"/>
            </p:custDataLst>
          </p:nvPr>
        </p:nvSpPr>
        <p:spPr>
          <a:xfrm>
            <a:off x="690563" y="2608263"/>
            <a:ext cx="5000625" cy="1319212"/>
          </a:xfrm>
          <a:prstGeom prst="rect">
            <a:avLst/>
          </a:prstGeom>
          <a:noFill/>
          <a:ln w="9525">
            <a:noFill/>
          </a:ln>
        </p:spPr>
        <p:txBody>
          <a:bodyPr anchor="b"/>
          <a:lstStyle>
            <a:lvl1pPr lvl="0">
              <a:buClrTx/>
              <a:buSzTx/>
              <a:buFontTx/>
              <a:defRPr/>
            </a:lvl1pPr>
          </a:lstStyle>
          <a:p>
            <a:pPr lvl="0" algn="l">
              <a:lnSpc>
                <a:spcPct val="190000"/>
              </a:lnSpc>
              <a:buClrTx/>
              <a:buSzTx/>
              <a:buFontTx/>
            </a:pPr>
            <a:r>
              <a:rPr lang="zh-CN" altLang="en-US" sz="1600">
                <a:latin typeface="微软雅黑" panose="020B0503020204020204" charset="-122"/>
                <a:ea typeface="微软雅黑" panose="020B0503020204020204" charset="-122"/>
              </a:rPr>
              <a:t>全称社会基本养老保险，是国家和社会根据一定的法律和法规，为解决劳动者在达到国家规定的解除劳动义务的劳动年龄界限，或因年老丧失劳动能力退出劳动岗位后的基本生活而建立的一种社会保险制度。</a:t>
            </a:r>
            <a:endParaRPr lang="zh-CN" altLang="en-US" sz="1800">
              <a:latin typeface="微软雅黑" panose="020B0503020204020204" charset="-122"/>
              <a:ea typeface="微软雅黑" panose="020B0503020204020204" charset="-122"/>
            </a:endParaRPr>
          </a:p>
        </p:txBody>
      </p:sp>
      <p:grpSp>
        <p:nvGrpSpPr>
          <p:cNvPr id="8198" name="组合 5"/>
          <p:cNvGrpSpPr/>
          <p:nvPr/>
        </p:nvGrpSpPr>
        <p:grpSpPr>
          <a:xfrm>
            <a:off x="735013" y="1593850"/>
            <a:ext cx="2476500" cy="436563"/>
            <a:chOff x="1758" y="2566"/>
            <a:chExt cx="3849" cy="568"/>
          </a:xfrm>
        </p:grpSpPr>
        <p:sp>
          <p:nvSpPr>
            <p:cNvPr id="7" name="矩形 6"/>
            <p:cNvSpPr/>
            <p:nvPr>
              <p:custDataLst>
                <p:tags r:id="rId4"/>
              </p:custDataLst>
            </p:nvPr>
          </p:nvSpPr>
          <p:spPr>
            <a:xfrm>
              <a:off x="1758" y="2566"/>
              <a:ext cx="3514" cy="567"/>
            </a:xfrm>
            <a:prstGeom prst="rect">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8" name="等腰三角形 7"/>
            <p:cNvSpPr/>
            <p:nvPr>
              <p:custDataLst>
                <p:tags r:id="rId5"/>
              </p:custDataLst>
            </p:nvPr>
          </p:nvSpPr>
          <p:spPr>
            <a:xfrm rot="5400000">
              <a:off x="5157" y="2684"/>
              <a:ext cx="566" cy="334"/>
            </a:xfrm>
            <a:prstGeom prst="triangle">
              <a:avLst/>
            </a:prstGeom>
            <a:solidFill>
              <a:srgbClr val="FFE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sp>
        <p:nvSpPr>
          <p:cNvPr id="8201" name="文本框 8"/>
          <p:cNvSpPr txBox="1"/>
          <p:nvPr>
            <p:custDataLst>
              <p:tags r:id="rId6"/>
            </p:custDataLst>
          </p:nvPr>
        </p:nvSpPr>
        <p:spPr>
          <a:xfrm>
            <a:off x="958850" y="1611313"/>
            <a:ext cx="1965325" cy="368300"/>
          </a:xfrm>
          <a:prstGeom prst="rect">
            <a:avLst/>
          </a:prstGeom>
          <a:noFill/>
          <a:ln w="9525">
            <a:noFill/>
          </a:ln>
        </p:spPr>
        <p:txBody>
          <a:bodyPr wrap="square" anchor="t">
            <a:spAutoFit/>
          </a:bodyPr>
          <a:lstStyle/>
          <a:p>
            <a:r>
              <a:rPr lang="zh-CN" altLang="en-US" b="1">
                <a:latin typeface="微软雅黑" panose="020B0503020204020204" charset="-122"/>
                <a:ea typeface="微软雅黑" panose="020B0503020204020204" charset="-122"/>
                <a:sym typeface="宋体" panose="02010600030101010101" pitchFamily="2" charset="-122"/>
              </a:rPr>
              <a:t>什么是养老保险</a:t>
            </a:r>
            <a:endParaRPr lang="zh-CN" altLang="en-US" b="1">
              <a:latin typeface="Arial" panose="020B0604020202020204" pitchFamily="34" charset="0"/>
              <a:ea typeface="宋体" panose="02010600030101010101" pitchFamily="2" charset="-122"/>
            </a:endParaRPr>
          </a:p>
        </p:txBody>
      </p:sp>
      <p:sp>
        <p:nvSpPr>
          <p:cNvPr id="16" name="文本框 15"/>
          <p:cNvSpPr txBox="1"/>
          <p:nvPr>
            <p:custDataLst>
              <p:tags r:id="rId7"/>
            </p:custDataLst>
          </p:nvPr>
        </p:nvSpPr>
        <p:spPr>
          <a:xfrm>
            <a:off x="733425" y="4124325"/>
            <a:ext cx="4748213" cy="1816100"/>
          </a:xfrm>
          <a:prstGeom prst="rect">
            <a:avLst/>
          </a:prstGeom>
          <a:noFill/>
          <a:ln w="9525">
            <a:noFill/>
          </a:ln>
        </p:spPr>
        <p:txBody>
          <a:bodyPr wrap="square" anchor="t">
            <a:spAutoFit/>
          </a:bodyPr>
          <a:lstStyle/>
          <a:p>
            <a:pPr>
              <a:lnSpc>
                <a:spcPct val="150000"/>
              </a:lnSpc>
            </a:pPr>
            <a:r>
              <a:rPr lang="zh-CN" altLang="en-US" sz="1600" b="1">
                <a:latin typeface="微软雅黑" panose="020B0503020204020204" charset="-122"/>
                <a:ea typeface="微软雅黑" panose="020B0503020204020204" charset="-122"/>
              </a:rPr>
              <a:t>养老</a:t>
            </a:r>
            <a:r>
              <a:rPr lang="zh-CN" altLang="en-US" sz="1600" b="1">
                <a:solidFill>
                  <a:schemeClr val="tx2"/>
                </a:solidFill>
                <a:latin typeface="微软雅黑" panose="020B0503020204020204" charset="-122"/>
                <a:ea typeface="微软雅黑" panose="020B0503020204020204" charset="-122"/>
              </a:rPr>
              <a:t>保险</a:t>
            </a:r>
            <a:r>
              <a:rPr lang="zh-CN" altLang="en-US" sz="1600">
                <a:latin typeface="微软雅黑" panose="020B0503020204020204" charset="-122"/>
                <a:ea typeface="微软雅黑" panose="020B0503020204020204" charset="-122"/>
              </a:rPr>
              <a:t>是社会保障制度的重要组成部分，是社会保险五大险种中</a:t>
            </a:r>
            <a:r>
              <a:rPr lang="zh-CN" altLang="en-US" sz="1600" b="1">
                <a:latin typeface="微软雅黑" panose="020B0503020204020204" charset="-122"/>
                <a:ea typeface="微软雅黑" panose="020B0503020204020204" charset="-122"/>
              </a:rPr>
              <a:t>最重要</a:t>
            </a:r>
            <a:r>
              <a:rPr lang="zh-CN" altLang="en-US" sz="1600">
                <a:latin typeface="微软雅黑" panose="020B0503020204020204" charset="-122"/>
                <a:ea typeface="微软雅黑" panose="020B0503020204020204" charset="-122"/>
              </a:rPr>
              <a:t>的险种之一。养老保险的目的是为保障老年人的基本生活需求，为其提供稳定可靠的生活来源。</a:t>
            </a:r>
            <a:endParaRPr lang="zh-CN" altLang="en-US" sz="1600">
              <a:latin typeface="微软雅黑" panose="020B0503020204020204" charset="-122"/>
              <a:ea typeface="微软雅黑" panose="020B0503020204020204" charset="-122"/>
            </a:endParaRPr>
          </a:p>
          <a:p>
            <a:endParaRPr lang="zh-CN" altLang="en-US" sz="1600">
              <a:latin typeface="Arial" panose="020B0604020202020204" pitchFamily="34" charset="0"/>
              <a:ea typeface="宋体" panose="02010600030101010101" pitchFamily="2" charset="-122"/>
            </a:endParaRPr>
          </a:p>
        </p:txBody>
      </p:sp>
      <p:sp>
        <p:nvSpPr>
          <p:cNvPr id="5" name="椭圆 4"/>
          <p:cNvSpPr/>
          <p:nvPr>
            <p:custDataLst>
              <p:tags r:id="rId8"/>
            </p:custDataLst>
          </p:nvPr>
        </p:nvSpPr>
        <p:spPr>
          <a:xfrm>
            <a:off x="10099675" y="4132263"/>
            <a:ext cx="1374775" cy="1374775"/>
          </a:xfrm>
          <a:prstGeom prst="ellipse">
            <a:avLst/>
          </a:prstGeom>
          <a:solidFill>
            <a:srgbClr val="CDD74C"/>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fontAlgn="base"/>
            <a:endParaRPr lang="zh-CN" altLang="en-US" sz="1350" strike="noStrike" noProof="1">
              <a:sym typeface="Arial" panose="020B0604020202020204" pitchFamily="34" charset="0"/>
            </a:endParaRPr>
          </a:p>
        </p:txBody>
      </p:sp>
      <p:sp>
        <p:nvSpPr>
          <p:cNvPr id="2" name="上箭头 1"/>
          <p:cNvSpPr/>
          <p:nvPr>
            <p:custDataLst>
              <p:tags r:id="rId9"/>
            </p:custDataLst>
          </p:nvPr>
        </p:nvSpPr>
        <p:spPr>
          <a:xfrm rot="16200000">
            <a:off x="7746206" y="3475831"/>
            <a:ext cx="473075" cy="404813"/>
          </a:xfrm>
          <a:prstGeom prst="upArrow">
            <a:avLst>
              <a:gd name="adj1" fmla="val 57862"/>
              <a:gd name="adj2" fmla="val 61457"/>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70000"/>
          </a:bodyPr>
          <a:lstStyle/>
          <a:p>
            <a:pPr algn="ctr" fontAlgn="base"/>
            <a:endParaRPr lang="zh-CN" altLang="en-US" sz="1350" strike="noStrike" noProof="1">
              <a:sym typeface="Arial" panose="020B0604020202020204" pitchFamily="34" charset="0"/>
            </a:endParaRPr>
          </a:p>
        </p:txBody>
      </p:sp>
      <p:sp>
        <p:nvSpPr>
          <p:cNvPr id="22" name="椭圆 21"/>
          <p:cNvSpPr/>
          <p:nvPr>
            <p:custDataLst>
              <p:tags r:id="rId10"/>
            </p:custDataLst>
          </p:nvPr>
        </p:nvSpPr>
        <p:spPr>
          <a:xfrm>
            <a:off x="8383588" y="2957513"/>
            <a:ext cx="1373188" cy="1373188"/>
          </a:xfrm>
          <a:prstGeom prst="ellipse">
            <a:avLst/>
          </a:prstGeom>
          <a:solidFill>
            <a:srgbClr val="B2B2B2"/>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fontAlgn="base"/>
            <a:endParaRPr lang="zh-CN" altLang="en-US" sz="1350" strike="noStrike" noProof="1">
              <a:sym typeface="Arial" panose="020B0604020202020204" pitchFamily="34" charset="0"/>
            </a:endParaRPr>
          </a:p>
        </p:txBody>
      </p:sp>
      <p:sp>
        <p:nvSpPr>
          <p:cNvPr id="60" name="上箭头 59"/>
          <p:cNvSpPr/>
          <p:nvPr>
            <p:custDataLst>
              <p:tags r:id="rId11"/>
            </p:custDataLst>
          </p:nvPr>
        </p:nvSpPr>
        <p:spPr>
          <a:xfrm rot="20520000">
            <a:off x="8531225" y="2387600"/>
            <a:ext cx="471488" cy="406400"/>
          </a:xfrm>
          <a:prstGeom prst="upArrow">
            <a:avLst>
              <a:gd name="adj1" fmla="val 57862"/>
              <a:gd name="adj2" fmla="val 61457"/>
            </a:avLst>
          </a:prstGeom>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70000"/>
          </a:bodyPr>
          <a:lstStyle/>
          <a:p>
            <a:pPr algn="ctr" fontAlgn="base"/>
            <a:endParaRPr lang="zh-CN" altLang="en-US" sz="1350" strike="noStrike" noProof="1">
              <a:sym typeface="Arial" panose="020B0604020202020204" pitchFamily="34" charset="0"/>
            </a:endParaRPr>
          </a:p>
        </p:txBody>
      </p:sp>
      <p:sp>
        <p:nvSpPr>
          <p:cNvPr id="65" name="上箭头 64"/>
          <p:cNvSpPr/>
          <p:nvPr>
            <p:custDataLst>
              <p:tags r:id="rId12"/>
            </p:custDataLst>
          </p:nvPr>
        </p:nvSpPr>
        <p:spPr>
          <a:xfrm rot="7560000">
            <a:off x="9769475" y="4092575"/>
            <a:ext cx="473075" cy="406400"/>
          </a:xfrm>
          <a:prstGeom prst="upArrow">
            <a:avLst>
              <a:gd name="adj1" fmla="val 57862"/>
              <a:gd name="adj2" fmla="val 61457"/>
            </a:avLst>
          </a:prstGeom>
          <a:solidFill>
            <a:srgbClr val="CDD74C"/>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70000"/>
          </a:bodyPr>
          <a:lstStyle/>
          <a:p>
            <a:pPr algn="ctr" fontAlgn="base"/>
            <a:endParaRPr lang="zh-CN" altLang="en-US" sz="1350" strike="noStrike" noProof="1">
              <a:sym typeface="Arial" panose="020B0604020202020204" pitchFamily="34" charset="0"/>
            </a:endParaRPr>
          </a:p>
        </p:txBody>
      </p:sp>
      <p:sp>
        <p:nvSpPr>
          <p:cNvPr id="66" name="上箭头 65"/>
          <p:cNvSpPr/>
          <p:nvPr>
            <p:custDataLst>
              <p:tags r:id="rId13"/>
            </p:custDataLst>
          </p:nvPr>
        </p:nvSpPr>
        <p:spPr>
          <a:xfrm rot="11880000">
            <a:off x="8531225" y="4495800"/>
            <a:ext cx="471488" cy="404813"/>
          </a:xfrm>
          <a:prstGeom prst="upArrow">
            <a:avLst>
              <a:gd name="adj1" fmla="val 57862"/>
              <a:gd name="adj2" fmla="val 61457"/>
            </a:avLst>
          </a:prstGeom>
          <a:solidFill>
            <a:srgbClr val="FA546D"/>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70000"/>
          </a:bodyPr>
          <a:lstStyle/>
          <a:p>
            <a:pPr algn="ctr" fontAlgn="base"/>
            <a:endParaRPr lang="zh-CN" altLang="en-US" sz="1350" strike="noStrike" noProof="1">
              <a:sym typeface="Arial" panose="020B0604020202020204" pitchFamily="34" charset="0"/>
            </a:endParaRPr>
          </a:p>
        </p:txBody>
      </p:sp>
      <p:sp>
        <p:nvSpPr>
          <p:cNvPr id="18449" name="文本框 1"/>
          <p:cNvSpPr txBox="1"/>
          <p:nvPr>
            <p:custDataLst>
              <p:tags r:id="rId14"/>
            </p:custDataLst>
          </p:nvPr>
        </p:nvSpPr>
        <p:spPr>
          <a:xfrm>
            <a:off x="8567738" y="3132138"/>
            <a:ext cx="1236662" cy="1076325"/>
          </a:xfrm>
          <a:prstGeom prst="rect">
            <a:avLst/>
          </a:prstGeom>
          <a:noFill/>
          <a:ln w="9525">
            <a:noFill/>
          </a:ln>
        </p:spPr>
        <p:txBody>
          <a:bodyPr wrap="square" anchor="t">
            <a:spAutoFit/>
          </a:bodyPr>
          <a:lstStyle/>
          <a:p>
            <a:r>
              <a:rPr lang="zh-CN" altLang="zh-CN" sz="3200" b="1">
                <a:latin typeface="微软雅黑" panose="020B0503020204020204" charset="-122"/>
                <a:ea typeface="微软雅黑" panose="020B0503020204020204" charset="-122"/>
              </a:rPr>
              <a:t>养老保险</a:t>
            </a:r>
            <a:endParaRPr lang="zh-CN" altLang="zh-CN" sz="3200" b="1">
              <a:latin typeface="微软雅黑" panose="020B0503020204020204" charset="-122"/>
              <a:ea typeface="微软雅黑" panose="020B0503020204020204" charset="-122"/>
            </a:endParaRPr>
          </a:p>
        </p:txBody>
      </p:sp>
      <p:grpSp>
        <p:nvGrpSpPr>
          <p:cNvPr id="4" name="组合 3"/>
          <p:cNvGrpSpPr/>
          <p:nvPr/>
        </p:nvGrpSpPr>
        <p:grpSpPr>
          <a:xfrm>
            <a:off x="7762875" y="1012825"/>
            <a:ext cx="1423988" cy="1374775"/>
            <a:chOff x="4867" y="1760"/>
            <a:chExt cx="2243" cy="2165"/>
          </a:xfrm>
        </p:grpSpPr>
        <p:sp>
          <p:nvSpPr>
            <p:cNvPr id="14" name="椭圆 13"/>
            <p:cNvSpPr/>
            <p:nvPr>
              <p:custDataLst>
                <p:tags r:id="rId15"/>
              </p:custDataLst>
            </p:nvPr>
          </p:nvSpPr>
          <p:spPr>
            <a:xfrm>
              <a:off x="4867" y="1760"/>
              <a:ext cx="2165" cy="2165"/>
            </a:xfrm>
            <a:prstGeom prst="ellipse">
              <a:avLst/>
            </a:prstGeom>
            <a:solidFill>
              <a:srgbClr val="FE8A57"/>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fontAlgn="base"/>
              <a:endParaRPr lang="zh-CN" altLang="en-US" sz="1350" strike="noStrike" noProof="1">
                <a:sym typeface="Arial" panose="020B0604020202020204" pitchFamily="34" charset="0"/>
              </a:endParaRPr>
            </a:p>
          </p:txBody>
        </p:sp>
        <p:sp>
          <p:nvSpPr>
            <p:cNvPr id="18452" name="文本框 15"/>
            <p:cNvSpPr txBox="1"/>
            <p:nvPr>
              <p:custDataLst>
                <p:tags r:id="rId16"/>
              </p:custDataLst>
            </p:nvPr>
          </p:nvSpPr>
          <p:spPr>
            <a:xfrm>
              <a:off x="4868" y="2189"/>
              <a:ext cx="2242" cy="1307"/>
            </a:xfrm>
            <a:prstGeom prst="rect">
              <a:avLst/>
            </a:prstGeom>
            <a:noFill/>
            <a:ln w="9525">
              <a:noFill/>
            </a:ln>
          </p:spPr>
          <p:txBody>
            <a:bodyPr wrap="square" anchor="t">
              <a:spAutoFit/>
            </a:bodyPr>
            <a:lstStyle/>
            <a:p>
              <a:r>
                <a:rPr lang="zh-CN" altLang="en-US" sz="2400" b="1">
                  <a:latin typeface="微软雅黑" panose="020B0503020204020204" charset="-122"/>
                  <a:ea typeface="微软雅黑" panose="020B0503020204020204" charset="-122"/>
                </a:rPr>
                <a:t>不想交了能退吗？</a:t>
              </a:r>
              <a:endParaRPr lang="zh-CN" altLang="en-US" sz="2400" b="1">
                <a:latin typeface="微软雅黑" panose="020B0503020204020204" charset="-122"/>
                <a:ea typeface="微软雅黑" panose="020B0503020204020204" charset="-122"/>
              </a:endParaRPr>
            </a:p>
          </p:txBody>
        </p:sp>
      </p:grpSp>
      <p:grpSp>
        <p:nvGrpSpPr>
          <p:cNvPr id="9229" name="组合 1"/>
          <p:cNvGrpSpPr/>
          <p:nvPr/>
        </p:nvGrpSpPr>
        <p:grpSpPr>
          <a:xfrm>
            <a:off x="9802813" y="1820863"/>
            <a:ext cx="1692275" cy="1408112"/>
            <a:chOff x="8080" y="3033"/>
            <a:chExt cx="2667" cy="2219"/>
          </a:xfrm>
        </p:grpSpPr>
        <p:sp>
          <p:nvSpPr>
            <p:cNvPr id="3" name="椭圆 2"/>
            <p:cNvSpPr/>
            <p:nvPr>
              <p:custDataLst>
                <p:tags r:id="rId17"/>
              </p:custDataLst>
            </p:nvPr>
          </p:nvSpPr>
          <p:spPr>
            <a:xfrm>
              <a:off x="8582" y="3032"/>
              <a:ext cx="2165" cy="2165"/>
            </a:xfrm>
            <a:prstGeom prst="ellipse">
              <a:avLst/>
            </a:prstGeom>
            <a:solidFill>
              <a:srgbClr val="EED054"/>
            </a:solidFill>
            <a:ln>
              <a:noFill/>
            </a:ln>
          </p:spPr>
          <p:style>
            <a:lnRef idx="2">
              <a:srgbClr val="FE8A57">
                <a:shade val="50000"/>
              </a:srgbClr>
            </a:lnRef>
            <a:fillRef idx="1">
              <a:srgbClr val="FE8A57"/>
            </a:fillRef>
            <a:effectRef idx="0">
              <a:srgbClr val="FE8A57"/>
            </a:effectRef>
            <a:fontRef idx="minor">
              <a:sysClr val="window" lastClr="FFFFFF"/>
            </a:fontRef>
          </p:style>
          <p:txBody>
            <a:bodyPr wrap="square" rtlCol="0" anchor="ctr">
              <a:normAutofit/>
            </a:bodyPr>
            <a:lstStyle/>
            <a:p>
              <a:pPr algn="ctr" fontAlgn="base"/>
              <a:endParaRPr lang="zh-CN" altLang="en-US" sz="1350" strike="noStrike" noProof="1">
                <a:sym typeface="Arial" panose="020B0604020202020204" pitchFamily="34" charset="0"/>
              </a:endParaRPr>
            </a:p>
          </p:txBody>
        </p:sp>
        <p:sp>
          <p:nvSpPr>
            <p:cNvPr id="63" name="上箭头 62"/>
            <p:cNvSpPr/>
            <p:nvPr>
              <p:custDataLst>
                <p:tags r:id="rId18"/>
              </p:custDataLst>
            </p:nvPr>
          </p:nvSpPr>
          <p:spPr>
            <a:xfrm rot="3240000">
              <a:off x="8022" y="4555"/>
              <a:ext cx="745" cy="640"/>
            </a:xfrm>
            <a:prstGeom prst="upArrow">
              <a:avLst>
                <a:gd name="adj1" fmla="val 57862"/>
                <a:gd name="adj2" fmla="val 61457"/>
              </a:avLst>
            </a:prstGeom>
            <a:solidFill>
              <a:srgbClr val="EED054"/>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fontScale="90000" lnSpcReduction="10000"/>
            </a:bodyPr>
            <a:lstStyle/>
            <a:p>
              <a:pPr algn="ctr" fontAlgn="base"/>
              <a:endParaRPr lang="zh-CN" altLang="en-US" sz="1350" strike="noStrike" noProof="1">
                <a:sym typeface="Arial" panose="020B0604020202020204" pitchFamily="34" charset="0"/>
              </a:endParaRPr>
            </a:p>
          </p:txBody>
        </p:sp>
      </p:grpSp>
      <p:sp>
        <p:nvSpPr>
          <p:cNvPr id="9232" name="文本框 17"/>
          <p:cNvSpPr txBox="1"/>
          <p:nvPr>
            <p:custDataLst>
              <p:tags r:id="rId19"/>
            </p:custDataLst>
          </p:nvPr>
        </p:nvSpPr>
        <p:spPr>
          <a:xfrm>
            <a:off x="10390188" y="2030413"/>
            <a:ext cx="1104900" cy="952500"/>
          </a:xfrm>
          <a:prstGeom prst="rect">
            <a:avLst/>
          </a:prstGeom>
          <a:noFill/>
          <a:ln w="9525">
            <a:noFill/>
          </a:ln>
        </p:spPr>
        <p:txBody>
          <a:bodyPr wrap="square" anchor="t">
            <a:spAutoFit/>
          </a:bodyPr>
          <a:lstStyle/>
          <a:p>
            <a:r>
              <a:rPr lang="zh-CN" altLang="en-US" sz="2800" b="1">
                <a:latin typeface="微软雅黑" panose="020B0503020204020204" charset="-122"/>
                <a:ea typeface="微软雅黑" panose="020B0503020204020204" charset="-122"/>
              </a:rPr>
              <a:t>退休条件</a:t>
            </a:r>
            <a:endParaRPr lang="zh-CN" altLang="en-US" sz="2800" b="1">
              <a:latin typeface="微软雅黑" panose="020B0503020204020204" charset="-122"/>
              <a:ea typeface="微软雅黑" panose="020B0503020204020204" charset="-122"/>
            </a:endParaRPr>
          </a:p>
        </p:txBody>
      </p:sp>
      <p:sp>
        <p:nvSpPr>
          <p:cNvPr id="9231" name="文本框 18"/>
          <p:cNvSpPr txBox="1"/>
          <p:nvPr>
            <p:custDataLst>
              <p:tags r:id="rId20"/>
            </p:custDataLst>
          </p:nvPr>
        </p:nvSpPr>
        <p:spPr>
          <a:xfrm>
            <a:off x="10131425" y="4371975"/>
            <a:ext cx="1285875" cy="952500"/>
          </a:xfrm>
          <a:prstGeom prst="rect">
            <a:avLst/>
          </a:prstGeom>
          <a:noFill/>
          <a:ln w="9525">
            <a:noFill/>
          </a:ln>
        </p:spPr>
        <p:txBody>
          <a:bodyPr wrap="square" anchor="t">
            <a:spAutoFit/>
          </a:bodyPr>
          <a:lstStyle/>
          <a:p>
            <a:r>
              <a:rPr lang="zh-CN" altLang="en-US" sz="2800" b="1">
                <a:latin typeface="微软雅黑" panose="020B0503020204020204" charset="-122"/>
                <a:ea typeface="微软雅黑" panose="020B0503020204020204" charset="-122"/>
              </a:rPr>
              <a:t>退休地的确认</a:t>
            </a:r>
            <a:endParaRPr lang="zh-CN" altLang="en-US" sz="2800" b="1">
              <a:latin typeface="微软雅黑" panose="020B0503020204020204" charset="-122"/>
              <a:ea typeface="微软雅黑" panose="020B0503020204020204" charset="-122"/>
            </a:endParaRPr>
          </a:p>
        </p:txBody>
      </p:sp>
      <p:sp>
        <p:nvSpPr>
          <p:cNvPr id="6" name="文本框 27"/>
          <p:cNvSpPr txBox="1"/>
          <p:nvPr>
            <p:custDataLst>
              <p:tags r:id="rId21"/>
            </p:custDataLst>
          </p:nvPr>
        </p:nvSpPr>
        <p:spPr>
          <a:xfrm>
            <a:off x="7964488" y="5160963"/>
            <a:ext cx="971550" cy="952500"/>
          </a:xfrm>
          <a:prstGeom prst="rect">
            <a:avLst/>
          </a:prstGeom>
          <a:noFill/>
          <a:ln w="9525">
            <a:noFill/>
          </a:ln>
        </p:spPr>
        <p:txBody>
          <a:bodyPr wrap="square" anchor="t">
            <a:spAutoFit/>
          </a:bodyPr>
          <a:lstStyle/>
          <a:p>
            <a:r>
              <a:rPr lang="zh-CN" altLang="en-US" sz="2800" b="1">
                <a:latin typeface="微软雅黑" panose="020B0503020204020204" charset="-122"/>
                <a:ea typeface="微软雅黑" panose="020B0503020204020204" charset="-122"/>
              </a:rPr>
              <a:t>能继承吗？</a:t>
            </a:r>
            <a:endParaRPr lang="zh-CN" altLang="en-US" sz="2800" b="1">
              <a:latin typeface="微软雅黑" panose="020B0503020204020204" charset="-122"/>
              <a:ea typeface="微软雅黑" panose="020B0503020204020204" charset="-122"/>
            </a:endParaRPr>
          </a:p>
        </p:txBody>
      </p:sp>
      <p:grpSp>
        <p:nvGrpSpPr>
          <p:cNvPr id="9" name="组合 8"/>
          <p:cNvGrpSpPr/>
          <p:nvPr/>
        </p:nvGrpSpPr>
        <p:grpSpPr>
          <a:xfrm>
            <a:off x="6324600" y="2984500"/>
            <a:ext cx="1374775" cy="1373188"/>
            <a:chOff x="2602" y="4865"/>
            <a:chExt cx="2165" cy="2162"/>
          </a:xfrm>
        </p:grpSpPr>
        <p:sp>
          <p:nvSpPr>
            <p:cNvPr id="11" name="椭圆 10"/>
            <p:cNvSpPr/>
            <p:nvPr>
              <p:custDataLst>
                <p:tags r:id="rId22"/>
              </p:custDataLst>
            </p:nvPr>
          </p:nvSpPr>
          <p:spPr>
            <a:xfrm>
              <a:off x="2602" y="4865"/>
              <a:ext cx="2165" cy="2162"/>
            </a:xfrm>
            <a:prstGeom prst="ellipse">
              <a:avLst/>
            </a:prstGeom>
            <a:solidFill>
              <a:srgbClr val="00C37B"/>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lstStyle/>
            <a:p>
              <a:pPr algn="ctr" fontAlgn="base"/>
              <a:endParaRPr lang="zh-CN" altLang="en-US" sz="1350" strike="noStrike" noProof="1">
                <a:sym typeface="Arial" panose="020B0604020202020204" pitchFamily="34" charset="0"/>
              </a:endParaRPr>
            </a:p>
          </p:txBody>
        </p:sp>
        <p:sp>
          <p:nvSpPr>
            <p:cNvPr id="18461" name="文本框 28"/>
            <p:cNvSpPr txBox="1"/>
            <p:nvPr>
              <p:custDataLst>
                <p:tags r:id="rId23"/>
              </p:custDataLst>
            </p:nvPr>
          </p:nvSpPr>
          <p:spPr>
            <a:xfrm>
              <a:off x="2890" y="5207"/>
              <a:ext cx="1590" cy="1501"/>
            </a:xfrm>
            <a:prstGeom prst="rect">
              <a:avLst/>
            </a:prstGeom>
            <a:noFill/>
            <a:ln w="9525">
              <a:noFill/>
            </a:ln>
          </p:spPr>
          <p:txBody>
            <a:bodyPr wrap="square" anchor="t">
              <a:spAutoFit/>
            </a:bodyPr>
            <a:lstStyle/>
            <a:p>
              <a:r>
                <a:rPr lang="zh-CN" altLang="en-US" sz="2800" b="1">
                  <a:latin typeface="微软雅黑" panose="020B0503020204020204" charset="-122"/>
                  <a:ea typeface="微软雅黑" panose="020B0503020204020204" charset="-122"/>
                </a:rPr>
                <a:t>缴费比例</a:t>
              </a:r>
              <a:endParaRPr lang="zh-CN" altLang="en-US" sz="2800" b="1">
                <a:latin typeface="微软雅黑" panose="020B0503020204020204" charset="-122"/>
                <a:ea typeface="微软雅黑" panose="020B0503020204020204" charset="-122"/>
              </a:endParaRPr>
            </a:p>
          </p:txBody>
        </p:sp>
      </p:grpSp>
      <p:sp>
        <p:nvSpPr>
          <p:cNvPr id="61" name="椭圆 60"/>
          <p:cNvSpPr/>
          <p:nvPr>
            <p:custDataLst>
              <p:tags r:id="rId24"/>
            </p:custDataLst>
          </p:nvPr>
        </p:nvSpPr>
        <p:spPr>
          <a:xfrm>
            <a:off x="7762875" y="4949825"/>
            <a:ext cx="1374775" cy="1374775"/>
          </a:xfrm>
          <a:prstGeom prst="ellipse">
            <a:avLst/>
          </a:prstGeom>
          <a:solidFill>
            <a:srgbClr val="FA546D"/>
          </a:solidFill>
          <a:ln>
            <a:noFill/>
          </a:ln>
        </p:spPr>
        <p:style>
          <a:lnRef idx="2">
            <a:srgbClr val="FE8A57">
              <a:shade val="50000"/>
            </a:srgbClr>
          </a:lnRef>
          <a:fillRef idx="1">
            <a:srgbClr val="FE8A57"/>
          </a:fillRef>
          <a:effectRef idx="0">
            <a:srgbClr val="FE8A57"/>
          </a:effectRef>
          <a:fontRef idx="minor">
            <a:sysClr val="window" lastClr="FFFFFF"/>
          </a:fontRef>
        </p:style>
        <p:txBody>
          <a:bodyPr rtlCol="0" anchor="ctr">
            <a:normAutofit/>
          </a:bodyPr>
          <a:p>
            <a:pPr algn="ctr" fontAlgn="base"/>
            <a:endParaRPr lang="zh-CN" altLang="en-US" sz="1350" strike="noStrike" noProof="1">
              <a:sym typeface="Arial" panose="020B0604020202020204" pitchFamily="34" charset="0"/>
            </a:endParaRPr>
          </a:p>
        </p:txBody>
      </p:sp>
      <p:sp>
        <p:nvSpPr>
          <p:cNvPr id="10" name="文本框 27"/>
          <p:cNvSpPr txBox="1"/>
          <p:nvPr>
            <p:custDataLst>
              <p:tags r:id="rId25"/>
            </p:custDataLst>
          </p:nvPr>
        </p:nvSpPr>
        <p:spPr>
          <a:xfrm>
            <a:off x="7964170" y="5226050"/>
            <a:ext cx="1223010" cy="829945"/>
          </a:xfrm>
          <a:prstGeom prst="rect">
            <a:avLst/>
          </a:prstGeom>
          <a:noFill/>
          <a:ln w="9525">
            <a:noFill/>
          </a:ln>
        </p:spPr>
        <p:txBody>
          <a:bodyPr wrap="square" anchor="t">
            <a:spAutoFit/>
          </a:bodyPr>
          <a:p>
            <a:r>
              <a:rPr lang="zh-CN" altLang="en-US" sz="2400" b="1">
                <a:latin typeface="微软雅黑" panose="020B0503020204020204" charset="-122"/>
                <a:ea typeface="微软雅黑" panose="020B0503020204020204" charset="-122"/>
              </a:rPr>
              <a:t>抚恤金</a:t>
            </a:r>
            <a:endParaRPr lang="zh-CN" altLang="en-US" sz="2400" b="1">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丧葬金</a:t>
            </a:r>
            <a:endParaRPr lang="zh-CN" altLang="en-US" sz="2400" b="1">
              <a:latin typeface="微软雅黑" panose="020B0503020204020204" charset="-122"/>
              <a:ea typeface="微软雅黑" panose="020B0503020204020204" charset="-122"/>
            </a:endParaRPr>
          </a:p>
        </p:txBody>
      </p:sp>
      <p:sp>
        <p:nvSpPr>
          <p:cNvPr id="18434" name="标题 1"/>
          <p:cNvSpPr>
            <a:spLocks noGrp="1"/>
          </p:cNvSpPr>
          <p:nvPr>
            <p:custDataLst>
              <p:tags r:id="rId26"/>
            </p:custDataLst>
          </p:nvPr>
        </p:nvSpPr>
        <p:spPr>
          <a:xfrm>
            <a:off x="664845" y="281940"/>
            <a:ext cx="5026860" cy="701040"/>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1"/>
                                        </p:tgtEl>
                                        <p:attrNameLst>
                                          <p:attrName>style.visibility</p:attrName>
                                        </p:attrNameLst>
                                      </p:cBhvr>
                                      <p:to>
                                        <p:strVal val="visible"/>
                                      </p:to>
                                    </p:set>
                                    <p:anim calcmode="lin" valueType="num">
                                      <p:cBhvr additive="base">
                                        <p:cTn id="13" dur="500" fill="hold"/>
                                        <p:tgtEl>
                                          <p:spTgt spid="8201"/>
                                        </p:tgtEl>
                                        <p:attrNameLst>
                                          <p:attrName>ppt_x</p:attrName>
                                        </p:attrNameLst>
                                      </p:cBhvr>
                                      <p:tavLst>
                                        <p:tav tm="0">
                                          <p:val>
                                            <p:strVal val="#ppt_x"/>
                                          </p:val>
                                        </p:tav>
                                        <p:tav tm="100000">
                                          <p:val>
                                            <p:strVal val="#ppt_x"/>
                                          </p:val>
                                        </p:tav>
                                      </p:tavLst>
                                    </p:anim>
                                    <p:anim calcmode="lin" valueType="num">
                                      <p:cBhvr additive="base">
                                        <p:cTn id="14"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32"/>
                                        </p:tgtEl>
                                        <p:attrNameLst>
                                          <p:attrName>style.visibility</p:attrName>
                                        </p:attrNameLst>
                                      </p:cBhvr>
                                      <p:to>
                                        <p:strVal val="visible"/>
                                      </p:to>
                                    </p:set>
                                    <p:anim calcmode="lin" valueType="num">
                                      <p:cBhvr>
                                        <p:cTn id="31" dur="500" fill="hold"/>
                                        <p:tgtEl>
                                          <p:spTgt spid="9232"/>
                                        </p:tgtEl>
                                        <p:attrNameLst>
                                          <p:attrName>ppt_x</p:attrName>
                                        </p:attrNameLst>
                                      </p:cBhvr>
                                      <p:tavLst>
                                        <p:tav tm="0">
                                          <p:val>
                                            <p:strVal val="#ppt_x"/>
                                          </p:val>
                                        </p:tav>
                                        <p:tav tm="100000">
                                          <p:val>
                                            <p:strVal val="#ppt_x"/>
                                          </p:val>
                                        </p:tav>
                                      </p:tavLst>
                                    </p:anim>
                                    <p:anim calcmode="lin" valueType="num">
                                      <p:cBhvr>
                                        <p:cTn id="32" dur="500" fill="hold"/>
                                        <p:tgtEl>
                                          <p:spTgt spid="923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29"/>
                                        </p:tgtEl>
                                        <p:attrNameLst>
                                          <p:attrName>style.visibility</p:attrName>
                                        </p:attrNameLst>
                                      </p:cBhvr>
                                      <p:to>
                                        <p:strVal val="visible"/>
                                      </p:to>
                                    </p:set>
                                    <p:anim calcmode="lin" valueType="num">
                                      <p:cBhvr>
                                        <p:cTn id="35" dur="500" fill="hold"/>
                                        <p:tgtEl>
                                          <p:spTgt spid="9229"/>
                                        </p:tgtEl>
                                        <p:attrNameLst>
                                          <p:attrName>ppt_x</p:attrName>
                                        </p:attrNameLst>
                                      </p:cBhvr>
                                      <p:tavLst>
                                        <p:tav tm="0">
                                          <p:val>
                                            <p:strVal val="#ppt_x"/>
                                          </p:val>
                                        </p:tav>
                                        <p:tav tm="100000">
                                          <p:val>
                                            <p:strVal val="#ppt_x"/>
                                          </p:val>
                                        </p:tav>
                                      </p:tavLst>
                                    </p:anim>
                                    <p:anim calcmode="lin" valueType="num">
                                      <p:cBhvr>
                                        <p:cTn id="36" dur="500" fill="hold"/>
                                        <p:tgtEl>
                                          <p:spTgt spid="922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ppt_x</p:attrName>
                                        </p:attrNameLst>
                                      </p:cBhvr>
                                      <p:tavLst>
                                        <p:tav tm="0">
                                          <p:val>
                                            <p:strVal val="#ppt_x"/>
                                          </p:val>
                                        </p:tav>
                                        <p:tav tm="100000">
                                          <p:val>
                                            <p:strVal val="#ppt_x"/>
                                          </p:val>
                                        </p:tav>
                                      </p:tavLst>
                                    </p:anim>
                                    <p:anim calcmode="lin" valueType="num">
                                      <p:cBhvr>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231"/>
                                        </p:tgtEl>
                                        <p:attrNameLst>
                                          <p:attrName>style.visibility</p:attrName>
                                        </p:attrNameLst>
                                      </p:cBhvr>
                                      <p:to>
                                        <p:strVal val="visible"/>
                                      </p:to>
                                    </p:set>
                                    <p:anim calcmode="lin" valueType="num">
                                      <p:cBhvr>
                                        <p:cTn id="61" dur="500" fill="hold"/>
                                        <p:tgtEl>
                                          <p:spTgt spid="9231"/>
                                        </p:tgtEl>
                                        <p:attrNameLst>
                                          <p:attrName>ppt_x</p:attrName>
                                        </p:attrNameLst>
                                      </p:cBhvr>
                                      <p:tavLst>
                                        <p:tav tm="0">
                                          <p:val>
                                            <p:strVal val="#ppt_x"/>
                                          </p:val>
                                        </p:tav>
                                        <p:tav tm="100000">
                                          <p:val>
                                            <p:strVal val="#ppt_x"/>
                                          </p:val>
                                        </p:tav>
                                      </p:tavLst>
                                    </p:anim>
                                    <p:anim calcmode="lin" valueType="num">
                                      <p:cBhvr>
                                        <p:cTn id="62" dur="500" fill="hold"/>
                                        <p:tgtEl>
                                          <p:spTgt spid="923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ppt_x</p:attrName>
                                        </p:attrNameLst>
                                      </p:cBhvr>
                                      <p:tavLst>
                                        <p:tav tm="0">
                                          <p:val>
                                            <p:strVal val="#ppt_x"/>
                                          </p:val>
                                        </p:tav>
                                        <p:tav tm="100000">
                                          <p:val>
                                            <p:strVal val="#ppt_x"/>
                                          </p:val>
                                        </p:tav>
                                      </p:tavLst>
                                    </p:anim>
                                    <p:anim calcmode="lin" valueType="num">
                                      <p:cBhvr>
                                        <p:cTn id="68" dur="500" fill="hold"/>
                                        <p:tgtEl>
                                          <p:spTgt spid="6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ppt_x</p:attrName>
                                        </p:attrNameLst>
                                      </p:cBhvr>
                                      <p:tavLst>
                                        <p:tav tm="0">
                                          <p:val>
                                            <p:strVal val="#ppt_x"/>
                                          </p:val>
                                        </p:tav>
                                        <p:tav tm="100000">
                                          <p:val>
                                            <p:strVal val="#ppt_x"/>
                                          </p:val>
                                        </p:tav>
                                      </p:tavLst>
                                    </p:anim>
                                    <p:anim calcmode="lin" valueType="num">
                                      <p:cBhvr>
                                        <p:cTn id="7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P spid="8201" grpId="0"/>
      <p:bldP spid="8201" grpId="1"/>
      <p:bldP spid="16" grpId="0"/>
      <p:bldP spid="16" grpId="1"/>
      <p:bldP spid="5" grpId="0" bldLvl="0" animBg="1"/>
      <p:bldP spid="5" grpId="1" animBg="1"/>
      <p:bldP spid="9232" grpId="0"/>
      <p:bldP spid="9231" grpId="0"/>
      <p:bldP spid="9231" grpId="1"/>
      <p:bldP spid="6" grpId="0"/>
      <p:bldP spid="6" grpId="1"/>
      <p:bldP spid="61" grpId="0" bldLvl="0" animBg="1"/>
      <p:bldP spid="61" grpId="1" animBg="1"/>
      <p:bldP spid="10" grpId="0"/>
      <p:bldP spid="10"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p:nvPr/>
        </p:nvSpPr>
        <p:spPr bwMode="auto">
          <a:xfrm rot="21420000">
            <a:off x="3154680" y="2600325"/>
            <a:ext cx="1860550" cy="889635"/>
          </a:xfrm>
          <a:custGeom>
            <a:avLst/>
            <a:gdLst>
              <a:gd name="T0" fmla="*/ 683 w 2813"/>
              <a:gd name="T1" fmla="*/ 655 h 1487"/>
              <a:gd name="T2" fmla="*/ 518 w 2813"/>
              <a:gd name="T3" fmla="*/ 0 h 1487"/>
              <a:gd name="T4" fmla="*/ 0 w 2813"/>
              <a:gd name="T5" fmla="*/ 659 h 1487"/>
              <a:gd name="T6" fmla="*/ 208 w 2813"/>
              <a:gd name="T7" fmla="*/ 1487 h 1487"/>
              <a:gd name="T8" fmla="*/ 2813 w 2813"/>
              <a:gd name="T9" fmla="*/ 713 h 1487"/>
              <a:gd name="T10" fmla="*/ 2562 w 2813"/>
              <a:gd name="T11" fmla="*/ 96 h 1487"/>
              <a:gd name="T12" fmla="*/ 683 w 2813"/>
              <a:gd name="T13" fmla="*/ 655 h 1487"/>
            </a:gdLst>
            <a:ahLst/>
            <a:cxnLst>
              <a:cxn ang="0">
                <a:pos x="T0" y="T1"/>
              </a:cxn>
              <a:cxn ang="0">
                <a:pos x="T2" y="T3"/>
              </a:cxn>
              <a:cxn ang="0">
                <a:pos x="T4" y="T5"/>
              </a:cxn>
              <a:cxn ang="0">
                <a:pos x="T6" y="T7"/>
              </a:cxn>
              <a:cxn ang="0">
                <a:pos x="T8" y="T9"/>
              </a:cxn>
              <a:cxn ang="0">
                <a:pos x="T10" y="T11"/>
              </a:cxn>
              <a:cxn ang="0">
                <a:pos x="T12" y="T13"/>
              </a:cxn>
            </a:cxnLst>
            <a:rect l="0" t="0" r="r" b="b"/>
            <a:pathLst>
              <a:path w="2813" h="1487">
                <a:moveTo>
                  <a:pt x="683" y="655"/>
                </a:moveTo>
                <a:cubicBezTo>
                  <a:pt x="518" y="0"/>
                  <a:pt x="518" y="0"/>
                  <a:pt x="518" y="0"/>
                </a:cubicBezTo>
                <a:cubicBezTo>
                  <a:pt x="437" y="278"/>
                  <a:pt x="250" y="514"/>
                  <a:pt x="0" y="659"/>
                </a:cubicBezTo>
                <a:cubicBezTo>
                  <a:pt x="208" y="1487"/>
                  <a:pt x="208" y="1487"/>
                  <a:pt x="208" y="1487"/>
                </a:cubicBezTo>
                <a:cubicBezTo>
                  <a:pt x="1077" y="1229"/>
                  <a:pt x="1945" y="971"/>
                  <a:pt x="2813" y="713"/>
                </a:cubicBezTo>
                <a:cubicBezTo>
                  <a:pt x="2679" y="537"/>
                  <a:pt x="2590" y="326"/>
                  <a:pt x="2562" y="96"/>
                </a:cubicBezTo>
                <a:cubicBezTo>
                  <a:pt x="1936" y="282"/>
                  <a:pt x="1310" y="468"/>
                  <a:pt x="683" y="655"/>
                </a:cubicBezTo>
                <a:close/>
              </a:path>
            </a:pathLst>
          </a:custGeom>
          <a:solidFill>
            <a:srgbClr val="5FAEAE">
              <a:alpha val="32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38" name="Freeform 6"/>
          <p:cNvSpPr/>
          <p:nvPr/>
        </p:nvSpPr>
        <p:spPr bwMode="auto">
          <a:xfrm>
            <a:off x="6374765" y="1700530"/>
            <a:ext cx="1659890" cy="852170"/>
          </a:xfrm>
          <a:custGeom>
            <a:avLst/>
            <a:gdLst>
              <a:gd name="T0" fmla="*/ 126 w 2333"/>
              <a:gd name="T1" fmla="*/ 1286 h 1286"/>
              <a:gd name="T2" fmla="*/ 2333 w 2333"/>
              <a:gd name="T3" fmla="*/ 630 h 1286"/>
              <a:gd name="T4" fmla="*/ 2126 w 2333"/>
              <a:gd name="T5" fmla="*/ 0 h 1286"/>
              <a:gd name="T6" fmla="*/ 0 w 2333"/>
              <a:gd name="T7" fmla="*/ 632 h 1286"/>
              <a:gd name="T8" fmla="*/ 126 w 2333"/>
              <a:gd name="T9" fmla="*/ 1286 h 1286"/>
            </a:gdLst>
            <a:ahLst/>
            <a:cxnLst>
              <a:cxn ang="0">
                <a:pos x="T0" y="T1"/>
              </a:cxn>
              <a:cxn ang="0">
                <a:pos x="T2" y="T3"/>
              </a:cxn>
              <a:cxn ang="0">
                <a:pos x="T4" y="T5"/>
              </a:cxn>
              <a:cxn ang="0">
                <a:pos x="T6" y="T7"/>
              </a:cxn>
              <a:cxn ang="0">
                <a:pos x="T8" y="T9"/>
              </a:cxn>
            </a:cxnLst>
            <a:rect l="0" t="0" r="r" b="b"/>
            <a:pathLst>
              <a:path w="2333" h="1286">
                <a:moveTo>
                  <a:pt x="126" y="1286"/>
                </a:moveTo>
                <a:cubicBezTo>
                  <a:pt x="862" y="1067"/>
                  <a:pt x="1597" y="849"/>
                  <a:pt x="2333" y="630"/>
                </a:cubicBezTo>
                <a:cubicBezTo>
                  <a:pt x="2222" y="441"/>
                  <a:pt x="2150" y="228"/>
                  <a:pt x="2126" y="0"/>
                </a:cubicBezTo>
                <a:cubicBezTo>
                  <a:pt x="1417" y="210"/>
                  <a:pt x="708" y="421"/>
                  <a:pt x="0" y="632"/>
                </a:cubicBezTo>
                <a:cubicBezTo>
                  <a:pt x="100" y="835"/>
                  <a:pt x="142" y="1060"/>
                  <a:pt x="126" y="1286"/>
                </a:cubicBezTo>
                <a:close/>
              </a:path>
            </a:pathLst>
          </a:custGeom>
          <a:solidFill>
            <a:srgbClr val="5FAEAE">
              <a:alpha val="32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39" name="Freeform 7"/>
          <p:cNvSpPr/>
          <p:nvPr/>
        </p:nvSpPr>
        <p:spPr bwMode="auto">
          <a:xfrm>
            <a:off x="9861550" y="1060450"/>
            <a:ext cx="1325880" cy="835025"/>
          </a:xfrm>
          <a:custGeom>
            <a:avLst/>
            <a:gdLst>
              <a:gd name="T0" fmla="*/ 170 w 2214"/>
              <a:gd name="T1" fmla="*/ 1293 h 1396"/>
              <a:gd name="T2" fmla="*/ 1100 w 2214"/>
              <a:gd name="T3" fmla="*/ 1016 h 1396"/>
              <a:gd name="T4" fmla="*/ 1213 w 2214"/>
              <a:gd name="T5" fmla="*/ 1396 h 1396"/>
              <a:gd name="T6" fmla="*/ 2214 w 2214"/>
              <a:gd name="T7" fmla="*/ 340 h 1396"/>
              <a:gd name="T8" fmla="*/ 800 w 2214"/>
              <a:gd name="T9" fmla="*/ 0 h 1396"/>
              <a:gd name="T10" fmla="*/ 912 w 2214"/>
              <a:gd name="T11" fmla="*/ 380 h 1396"/>
              <a:gd name="T12" fmla="*/ 0 w 2214"/>
              <a:gd name="T13" fmla="*/ 652 h 1396"/>
              <a:gd name="T14" fmla="*/ 170 w 2214"/>
              <a:gd name="T15" fmla="*/ 1293 h 1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4" h="1396">
                <a:moveTo>
                  <a:pt x="170" y="1293"/>
                </a:moveTo>
                <a:cubicBezTo>
                  <a:pt x="480" y="1200"/>
                  <a:pt x="790" y="1108"/>
                  <a:pt x="1100" y="1016"/>
                </a:cubicBezTo>
                <a:cubicBezTo>
                  <a:pt x="1213" y="1396"/>
                  <a:pt x="1213" y="1396"/>
                  <a:pt x="1213" y="1396"/>
                </a:cubicBezTo>
                <a:cubicBezTo>
                  <a:pt x="2214" y="340"/>
                  <a:pt x="2214" y="340"/>
                  <a:pt x="2214" y="340"/>
                </a:cubicBezTo>
                <a:cubicBezTo>
                  <a:pt x="800" y="0"/>
                  <a:pt x="800" y="0"/>
                  <a:pt x="800" y="0"/>
                </a:cubicBezTo>
                <a:cubicBezTo>
                  <a:pt x="912" y="380"/>
                  <a:pt x="912" y="380"/>
                  <a:pt x="912" y="380"/>
                </a:cubicBezTo>
                <a:cubicBezTo>
                  <a:pt x="608" y="471"/>
                  <a:pt x="304" y="561"/>
                  <a:pt x="0" y="652"/>
                </a:cubicBezTo>
                <a:cubicBezTo>
                  <a:pt x="99" y="846"/>
                  <a:pt x="159" y="1063"/>
                  <a:pt x="170" y="1293"/>
                </a:cubicBezTo>
                <a:close/>
              </a:path>
            </a:pathLst>
          </a:custGeom>
          <a:solidFill>
            <a:srgbClr val="5FAEAE">
              <a:alpha val="32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0" name="Freeform 8"/>
          <p:cNvSpPr/>
          <p:nvPr/>
        </p:nvSpPr>
        <p:spPr bwMode="auto">
          <a:xfrm>
            <a:off x="593725" y="2468880"/>
            <a:ext cx="1611630" cy="769620"/>
          </a:xfrm>
          <a:custGeom>
            <a:avLst/>
            <a:gdLst>
              <a:gd name="T0" fmla="*/ 2332 w 2506"/>
              <a:gd name="T1" fmla="*/ 0 h 1288"/>
              <a:gd name="T2" fmla="*/ 0 w 2506"/>
              <a:gd name="T3" fmla="*/ 650 h 1288"/>
              <a:gd name="T4" fmla="*/ 180 w 2506"/>
              <a:gd name="T5" fmla="*/ 1288 h 1288"/>
              <a:gd name="T6" fmla="*/ 2506 w 2506"/>
              <a:gd name="T7" fmla="*/ 641 h 1288"/>
              <a:gd name="T8" fmla="*/ 2332 w 2506"/>
              <a:gd name="T9" fmla="*/ 0 h 1288"/>
            </a:gdLst>
            <a:ahLst/>
            <a:cxnLst>
              <a:cxn ang="0">
                <a:pos x="T0" y="T1"/>
              </a:cxn>
              <a:cxn ang="0">
                <a:pos x="T2" y="T3"/>
              </a:cxn>
              <a:cxn ang="0">
                <a:pos x="T4" y="T5"/>
              </a:cxn>
              <a:cxn ang="0">
                <a:pos x="T6" y="T7"/>
              </a:cxn>
              <a:cxn ang="0">
                <a:pos x="T8" y="T9"/>
              </a:cxn>
            </a:cxnLst>
            <a:rect l="0" t="0" r="r" b="b"/>
            <a:pathLst>
              <a:path w="2506" h="1288">
                <a:moveTo>
                  <a:pt x="2332" y="0"/>
                </a:moveTo>
                <a:cubicBezTo>
                  <a:pt x="0" y="650"/>
                  <a:pt x="0" y="650"/>
                  <a:pt x="0" y="650"/>
                </a:cubicBezTo>
                <a:cubicBezTo>
                  <a:pt x="180" y="1288"/>
                  <a:pt x="180" y="1288"/>
                  <a:pt x="180" y="1288"/>
                </a:cubicBezTo>
                <a:cubicBezTo>
                  <a:pt x="2506" y="641"/>
                  <a:pt x="2506" y="641"/>
                  <a:pt x="2506" y="641"/>
                </a:cubicBezTo>
                <a:cubicBezTo>
                  <a:pt x="2385" y="449"/>
                  <a:pt x="2325" y="227"/>
                  <a:pt x="2332" y="0"/>
                </a:cubicBezTo>
                <a:close/>
              </a:path>
            </a:pathLst>
          </a:custGeom>
          <a:solidFill>
            <a:srgbClr val="5FAEAE">
              <a:alpha val="32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1" name="Oval 15"/>
          <p:cNvSpPr>
            <a:spLocks noChangeArrowheads="1"/>
          </p:cNvSpPr>
          <p:nvPr/>
        </p:nvSpPr>
        <p:spPr bwMode="auto">
          <a:xfrm>
            <a:off x="2205355" y="1877060"/>
            <a:ext cx="1116330" cy="1113790"/>
          </a:xfrm>
          <a:prstGeom prst="ellipse">
            <a:avLst/>
          </a:prstGeom>
          <a:solidFill>
            <a:schemeClr val="bg1"/>
          </a:solidFill>
          <a:ln w="25400">
            <a:solidFill>
              <a:srgbClr val="5FAEAE"/>
            </a:solid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2" name="Oval 16"/>
          <p:cNvSpPr>
            <a:spLocks noChangeArrowheads="1"/>
          </p:cNvSpPr>
          <p:nvPr/>
        </p:nvSpPr>
        <p:spPr bwMode="auto">
          <a:xfrm>
            <a:off x="5025390" y="1750060"/>
            <a:ext cx="1236980" cy="1235075"/>
          </a:xfrm>
          <a:prstGeom prst="ellipse">
            <a:avLst/>
          </a:prstGeom>
          <a:solidFill>
            <a:schemeClr val="bg1"/>
          </a:solidFill>
          <a:ln w="25400">
            <a:solidFill>
              <a:schemeClr val="bg1">
                <a:lumMod val="50000"/>
              </a:schemeClr>
            </a:solid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3" name="Oval 17"/>
          <p:cNvSpPr>
            <a:spLocks noChangeArrowheads="1"/>
          </p:cNvSpPr>
          <p:nvPr/>
        </p:nvSpPr>
        <p:spPr bwMode="auto">
          <a:xfrm>
            <a:off x="8169275" y="1035050"/>
            <a:ext cx="1692910" cy="1691005"/>
          </a:xfrm>
          <a:prstGeom prst="ellipse">
            <a:avLst/>
          </a:prstGeom>
          <a:solidFill>
            <a:schemeClr val="bg1"/>
          </a:solidFill>
          <a:ln w="25400">
            <a:solidFill>
              <a:srgbClr val="5FAEAE"/>
            </a:solidFill>
          </a:ln>
        </p:spPr>
        <p:txBody>
          <a:bodyPr vert="horz" wrap="square" lIns="91440" tIns="45720" rIns="91440" bIns="45720" numCol="1" anchor="ctr"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cxnSp>
        <p:nvCxnSpPr>
          <p:cNvPr id="44" name="Straight Connector 23"/>
          <p:cNvCxnSpPr/>
          <p:nvPr/>
        </p:nvCxnSpPr>
        <p:spPr>
          <a:xfrm>
            <a:off x="2755900" y="3065145"/>
            <a:ext cx="0" cy="52514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5"/>
          <p:cNvCxnSpPr/>
          <p:nvPr/>
        </p:nvCxnSpPr>
        <p:spPr>
          <a:xfrm>
            <a:off x="5643880" y="3141980"/>
            <a:ext cx="0" cy="39624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7"/>
          <p:cNvCxnSpPr/>
          <p:nvPr/>
        </p:nvCxnSpPr>
        <p:spPr>
          <a:xfrm>
            <a:off x="9051925" y="2773680"/>
            <a:ext cx="2540" cy="814705"/>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custDataLst>
              <p:tags r:id="rId1"/>
            </p:custDataLst>
          </p:nvPr>
        </p:nvSpPr>
        <p:spPr>
          <a:xfrm>
            <a:off x="3752215" y="367665"/>
            <a:ext cx="10344150" cy="521970"/>
          </a:xfrm>
          <a:prstGeom prst="rect">
            <a:avLst/>
          </a:prstGeom>
          <a:noFill/>
        </p:spPr>
        <p:txBody>
          <a:bodyPr wrap="square" rtlCol="0" anchor="ctr" anchorCtr="0">
            <a:spAutoFit/>
          </a:bodyPr>
          <a:lstStyle/>
          <a:p>
            <a:r>
              <a:rPr lang="zh-CN" altLang="en-US" sz="2800">
                <a:solidFill>
                  <a:srgbClr val="404040"/>
                </a:solidFill>
                <a:latin typeface="微软雅黑" panose="020B0503020204020204" charset="-122"/>
                <a:ea typeface="微软雅黑" panose="020B0503020204020204" charset="-122"/>
              </a:rPr>
              <a:t>公积金政策</a:t>
            </a:r>
            <a:endParaRPr lang="zh-CN" altLang="en-US" sz="2800">
              <a:solidFill>
                <a:srgbClr val="404040"/>
              </a:solidFill>
              <a:latin typeface="微软雅黑" panose="020B0503020204020204" charset="-122"/>
              <a:ea typeface="微软雅黑" panose="020B0503020204020204" charset="-122"/>
            </a:endParaRPr>
          </a:p>
        </p:txBody>
      </p:sp>
      <p:pic>
        <p:nvPicPr>
          <p:cNvPr id="3" name="图片 2" descr="通用类_组 "/>
          <p:cNvPicPr>
            <a:picLocks noChangeAspect="1"/>
          </p:cNvPicPr>
          <p:nvPr/>
        </p:nvPicPr>
        <p:blipFill>
          <a:blip r:embed="rId2"/>
          <a:stretch>
            <a:fillRect/>
          </a:stretch>
        </p:blipFill>
        <p:spPr>
          <a:xfrm>
            <a:off x="5432425" y="2156143"/>
            <a:ext cx="422910" cy="422910"/>
          </a:xfrm>
          <a:prstGeom prst="rect">
            <a:avLst/>
          </a:prstGeom>
        </p:spPr>
      </p:pic>
      <p:pic>
        <p:nvPicPr>
          <p:cNvPr id="4" name="图片 3" descr="通用工具"/>
          <p:cNvPicPr>
            <a:picLocks noChangeAspect="1"/>
          </p:cNvPicPr>
          <p:nvPr/>
        </p:nvPicPr>
        <p:blipFill>
          <a:blip r:embed="rId3"/>
          <a:stretch>
            <a:fillRect/>
          </a:stretch>
        </p:blipFill>
        <p:spPr>
          <a:xfrm>
            <a:off x="8765858" y="1630680"/>
            <a:ext cx="499745" cy="499745"/>
          </a:xfrm>
          <a:prstGeom prst="rect">
            <a:avLst/>
          </a:prstGeom>
        </p:spPr>
      </p:pic>
      <p:pic>
        <p:nvPicPr>
          <p:cNvPr id="5" name="图片 4" descr="通用类_用户男"/>
          <p:cNvPicPr>
            <a:picLocks noChangeAspect="1"/>
          </p:cNvPicPr>
          <p:nvPr/>
        </p:nvPicPr>
        <p:blipFill>
          <a:blip r:embed="rId4"/>
          <a:stretch>
            <a:fillRect/>
          </a:stretch>
        </p:blipFill>
        <p:spPr>
          <a:xfrm>
            <a:off x="2552065" y="2222500"/>
            <a:ext cx="422910" cy="422910"/>
          </a:xfrm>
          <a:prstGeom prst="rect">
            <a:avLst/>
          </a:prstGeom>
        </p:spPr>
      </p:pic>
      <p:sp>
        <p:nvSpPr>
          <p:cNvPr id="6" name="文本框 5"/>
          <p:cNvSpPr txBox="1"/>
          <p:nvPr>
            <p:custDataLst>
              <p:tags r:id="rId5"/>
            </p:custDataLst>
          </p:nvPr>
        </p:nvSpPr>
        <p:spPr>
          <a:xfrm>
            <a:off x="816610" y="3631565"/>
            <a:ext cx="3279140" cy="537210"/>
          </a:xfrm>
          <a:prstGeom prst="rect">
            <a:avLst/>
          </a:prstGeom>
          <a:noFill/>
          <a:ln>
            <a:noFill/>
          </a:ln>
        </p:spPr>
        <p:txBody>
          <a:bodyPr wrap="square" rtlCol="0" anchor="ctr" anchorCtr="0">
            <a:noAutofit/>
          </a:bodyPr>
          <a:lstStyle/>
          <a:p>
            <a:r>
              <a:rPr lang="zh-CN" altLang="en-US" b="1">
                <a:latin typeface="微软雅黑" panose="020B0503020204020204" charset="-122"/>
                <a:ea typeface="微软雅黑" panose="020B0503020204020204" charset="-122"/>
                <a:cs typeface="微软雅黑" panose="020B0503020204020204" charset="-122"/>
              </a:rPr>
              <a:t>政策依据</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6"/>
            </p:custDataLst>
          </p:nvPr>
        </p:nvSpPr>
        <p:spPr>
          <a:xfrm>
            <a:off x="816610" y="4255135"/>
            <a:ext cx="3277870" cy="2061210"/>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公积金政策的法律基础主要来自《住房公积金管理条例》，该条例规定了公积金的性质、管理机构、缴存使用等方面的具体要求。它是确保公积金制度正常运行的法律保障，对规范管理和保护职工权益起到关键作用。</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custDataLst>
              <p:tags r:id="rId7"/>
            </p:custDataLst>
          </p:nvPr>
        </p:nvSpPr>
        <p:spPr>
          <a:xfrm>
            <a:off x="4457065" y="3631565"/>
            <a:ext cx="3279140" cy="537210"/>
          </a:xfrm>
          <a:prstGeom prst="rect">
            <a:avLst/>
          </a:prstGeom>
          <a:noFill/>
          <a:ln>
            <a:noFill/>
          </a:ln>
        </p:spPr>
        <p:txBody>
          <a:bodyPr wrap="square" rtlCol="0" anchor="ctr" anchorCtr="0">
            <a:noAutofit/>
          </a:bodyPr>
          <a:lstStyle/>
          <a:p>
            <a:r>
              <a:rPr lang="zh-CN" altLang="en-US" b="1">
                <a:latin typeface="微软雅黑" panose="020B0503020204020204" charset="-122"/>
                <a:ea typeface="微软雅黑" panose="020B0503020204020204" charset="-122"/>
                <a:cs typeface="微软雅黑" panose="020B0503020204020204" charset="-122"/>
              </a:rPr>
              <a:t>缴纳标准</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custDataLst>
              <p:tags r:id="rId8"/>
            </p:custDataLst>
          </p:nvPr>
        </p:nvSpPr>
        <p:spPr>
          <a:xfrm>
            <a:off x="4457065" y="4255135"/>
            <a:ext cx="3277870" cy="2061210"/>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公积金的缴纳比例通常由各地政府根据当地经济发展水平和职工平均收入情况确定。一般而言，缴存比例在5%-12%之间，由职工和单位双方各自承担一半。具体的缴纳数额则是基于职工的月工资计算得出，不同城市有不同的上下限额度。</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custDataLst>
              <p:tags r:id="rId9"/>
            </p:custDataLst>
          </p:nvPr>
        </p:nvSpPr>
        <p:spPr>
          <a:xfrm>
            <a:off x="8097520" y="3631565"/>
            <a:ext cx="3279140" cy="537210"/>
          </a:xfrm>
          <a:prstGeom prst="rect">
            <a:avLst/>
          </a:prstGeom>
          <a:noFill/>
          <a:ln>
            <a:noFill/>
          </a:ln>
        </p:spPr>
        <p:txBody>
          <a:bodyPr wrap="square" rtlCol="0" anchor="ctr" anchorCtr="0">
            <a:noAutofit/>
          </a:bodyPr>
          <a:lstStyle/>
          <a:p>
            <a:r>
              <a:rPr lang="zh-CN" altLang="en-US" b="1">
                <a:latin typeface="微软雅黑" panose="020B0503020204020204" charset="-122"/>
                <a:ea typeface="微软雅黑" panose="020B0503020204020204" charset="-122"/>
                <a:cs typeface="微软雅黑" panose="020B0503020204020204" charset="-122"/>
              </a:rPr>
              <a:t>政策变动</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11" name="文本框 10"/>
          <p:cNvSpPr txBox="1"/>
          <p:nvPr>
            <p:custDataLst>
              <p:tags r:id="rId10"/>
            </p:custDataLst>
          </p:nvPr>
        </p:nvSpPr>
        <p:spPr>
          <a:xfrm>
            <a:off x="8097520" y="4255135"/>
            <a:ext cx="3277870" cy="2061210"/>
          </a:xfrm>
          <a:prstGeom prst="rect">
            <a:avLst/>
          </a:prstGeom>
          <a:noFill/>
          <a:ln>
            <a:noFill/>
          </a:ln>
        </p:spPr>
        <p:txBody>
          <a:bodyPr wrap="square" rtlCol="0">
            <a:noAutofit/>
          </a:bodyPr>
          <a:lstStyle/>
          <a:p>
            <a:r>
              <a:rPr lang="zh-CN" altLang="en-US" sz="1400">
                <a:latin typeface="微软雅黑" panose="020B0503020204020204" charset="-122"/>
                <a:ea typeface="微软雅黑" panose="020B0503020204020204" charset="-122"/>
                <a:cs typeface="微软雅黑" panose="020B0503020204020204" charset="-122"/>
              </a:rPr>
              <a:t>随着经济的发展和社会需求的变化，公积金政策也在不断调整优化。例如，为了适应不同群体的需求，部分地区实行了差异化的缴存策略，并对提取和贷款等方面进行了细化和完善。这些变化旨在使公积金制度更加公平合理，更好地服务于广大职工。</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2" name="图片 1" descr="文投LOGO"/>
          <p:cNvPicPr>
            <a:picLocks noChangeAspect="1"/>
          </p:cNvPicPr>
          <p:nvPr>
            <p:custDataLst>
              <p:tags r:id="rId11"/>
            </p:custDataLst>
          </p:nvPr>
        </p:nvPicPr>
        <p:blipFill>
          <a:blip r:embed="rId12"/>
          <a:stretch>
            <a:fillRect/>
          </a:stretch>
        </p:blipFill>
        <p:spPr>
          <a:xfrm>
            <a:off x="9687560" y="210185"/>
            <a:ext cx="2146300" cy="594995"/>
          </a:xfrm>
          <a:prstGeom prst="rect">
            <a:avLst/>
          </a:prstGeom>
        </p:spPr>
      </p:pic>
      <p:sp>
        <p:nvSpPr>
          <p:cNvPr id="51205" name="标题 1"/>
          <p:cNvSpPr>
            <a:spLocks noGrp="1"/>
          </p:cNvSpPr>
          <p:nvPr>
            <p:custDataLst>
              <p:tags r:id="rId13"/>
            </p:custDataLst>
          </p:nvPr>
        </p:nvSpPr>
        <p:spPr>
          <a:xfrm>
            <a:off x="128905" y="10350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4968875" y="1669415"/>
            <a:ext cx="2371725" cy="237172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999730" y="1662430"/>
            <a:ext cx="2371725" cy="2371725"/>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930400" y="1662430"/>
            <a:ext cx="2371725" cy="2371725"/>
          </a:xfrm>
          <a:prstGeom prst="rect">
            <a:avLst/>
          </a:prstGeom>
        </p:spPr>
      </p:pic>
      <p:sp>
        <p:nvSpPr>
          <p:cNvPr id="25" name="文本框 24"/>
          <p:cNvSpPr txBox="1"/>
          <p:nvPr>
            <p:custDataLst>
              <p:tags r:id="rId7"/>
            </p:custDataLst>
          </p:nvPr>
        </p:nvSpPr>
        <p:spPr>
          <a:xfrm>
            <a:off x="4004945" y="367665"/>
            <a:ext cx="10344150" cy="521970"/>
          </a:xfrm>
          <a:prstGeom prst="rect">
            <a:avLst/>
          </a:prstGeom>
          <a:noFill/>
        </p:spPr>
        <p:txBody>
          <a:bodyPr wrap="square" rtlCol="0" anchor="ctr" anchorCtr="0">
            <a:spAutoFit/>
          </a:bodyPr>
          <a:lstStyle/>
          <a:p>
            <a:r>
              <a:rPr lang="zh-CN" altLang="en-US" sz="2800">
                <a:solidFill>
                  <a:srgbClr val="404040"/>
                </a:solidFill>
                <a:latin typeface="微软雅黑" panose="020B0503020204020204" charset="-122"/>
                <a:ea typeface="微软雅黑" panose="020B0503020204020204" charset="-122"/>
              </a:rPr>
              <a:t>公积金缴纳</a:t>
            </a:r>
            <a:endParaRPr lang="zh-CN" altLang="en-US" sz="2800">
              <a:solidFill>
                <a:srgbClr val="404040"/>
              </a:solidFill>
              <a:latin typeface="微软雅黑" panose="020B0503020204020204" charset="-122"/>
              <a:ea typeface="微软雅黑" panose="020B0503020204020204" charset="-122"/>
            </a:endParaRPr>
          </a:p>
        </p:txBody>
      </p:sp>
      <p:sp>
        <p:nvSpPr>
          <p:cNvPr id="2" name="箭头: V 形 1"/>
          <p:cNvSpPr/>
          <p:nvPr>
            <p:custDataLst>
              <p:tags r:id="rId8"/>
            </p:custDataLst>
          </p:nvPr>
        </p:nvSpPr>
        <p:spPr>
          <a:xfrm>
            <a:off x="10934164" y="2534079"/>
            <a:ext cx="385586" cy="669701"/>
          </a:xfrm>
          <a:prstGeom prst="chevron">
            <a:avLst>
              <a:gd name="adj" fmla="val 68667"/>
            </a:avLst>
          </a:prstGeom>
          <a:gradFill>
            <a:gsLst>
              <a:gs pos="0">
                <a:srgbClr val="5FAEAE"/>
              </a:gs>
              <a:gs pos="100000">
                <a:srgbClr val="BFDFD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箭头: V 形 7"/>
          <p:cNvSpPr/>
          <p:nvPr>
            <p:custDataLst>
              <p:tags r:id="rId9"/>
            </p:custDataLst>
          </p:nvPr>
        </p:nvSpPr>
        <p:spPr>
          <a:xfrm flipH="1">
            <a:off x="1024994" y="2534078"/>
            <a:ext cx="385586" cy="669701"/>
          </a:xfrm>
          <a:prstGeom prst="chevron">
            <a:avLst>
              <a:gd name="adj" fmla="val 68667"/>
            </a:avLst>
          </a:prstGeom>
          <a:gradFill>
            <a:gsLst>
              <a:gs pos="0">
                <a:srgbClr val="5FAEAE"/>
              </a:gs>
              <a:gs pos="100000">
                <a:srgbClr val="BFDFDF"/>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圆角 14"/>
          <p:cNvSpPr/>
          <p:nvPr>
            <p:custDataLst>
              <p:tags r:id="rId10"/>
            </p:custDataLst>
          </p:nvPr>
        </p:nvSpPr>
        <p:spPr>
          <a:xfrm>
            <a:off x="4968728" y="1669613"/>
            <a:ext cx="2364358" cy="2364358"/>
          </a:xfrm>
          <a:prstGeom prst="roundRect">
            <a:avLst>
              <a:gd name="adj" fmla="val 0"/>
            </a:avLst>
          </a:prstGeom>
          <a:gradFill>
            <a:gsLst>
              <a:gs pos="0">
                <a:srgbClr val="5FAEAE"/>
              </a:gs>
              <a:gs pos="100000">
                <a:srgbClr val="BFDFDF">
                  <a:alpha val="34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11"/>
            </p:custDataLst>
          </p:nvPr>
        </p:nvSpPr>
        <p:spPr>
          <a:xfrm>
            <a:off x="1930400" y="4128135"/>
            <a:ext cx="2372360" cy="511175"/>
          </a:xfrm>
          <a:prstGeom prst="rect">
            <a:avLst/>
          </a:prstGeom>
          <a:noFill/>
          <a:ln>
            <a:noFill/>
          </a:ln>
        </p:spPr>
        <p:txBody>
          <a:bodyPr wrap="square" rtlCol="0" anchor="ctr" anchorCtr="0">
            <a:noAutofit/>
          </a:bodyPr>
          <a:lstStyle/>
          <a:p>
            <a:r>
              <a:rPr lang="zh-CN" altLang="en-US" sz="1600" b="1">
                <a:latin typeface="微软雅黑" panose="020B0503020204020204" charset="-122"/>
                <a:ea typeface="微软雅黑" panose="020B0503020204020204" charset="-122"/>
                <a:cs typeface="微软雅黑" panose="020B0503020204020204" charset="-122"/>
              </a:rPr>
              <a:t>缴存比例</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custDataLst>
              <p:tags r:id="rId12"/>
            </p:custDataLst>
          </p:nvPr>
        </p:nvSpPr>
        <p:spPr>
          <a:xfrm>
            <a:off x="4960620" y="4128135"/>
            <a:ext cx="2372360" cy="511175"/>
          </a:xfrm>
          <a:prstGeom prst="rect">
            <a:avLst/>
          </a:prstGeom>
          <a:noFill/>
          <a:ln>
            <a:noFill/>
          </a:ln>
        </p:spPr>
        <p:txBody>
          <a:bodyPr wrap="square" rtlCol="0" anchor="ctr" anchorCtr="0">
            <a:noAutofit/>
          </a:bodyPr>
          <a:lstStyle/>
          <a:p>
            <a:r>
              <a:rPr lang="zh-CN" altLang="en-US" sz="1600" b="1">
                <a:latin typeface="微软雅黑" panose="020B0503020204020204" charset="-122"/>
                <a:ea typeface="微软雅黑" panose="020B0503020204020204" charset="-122"/>
                <a:cs typeface="微软雅黑" panose="020B0503020204020204" charset="-122"/>
              </a:rPr>
              <a:t>缴存基数</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custDataLst>
              <p:tags r:id="rId13"/>
            </p:custDataLst>
          </p:nvPr>
        </p:nvSpPr>
        <p:spPr>
          <a:xfrm>
            <a:off x="7990840" y="4128135"/>
            <a:ext cx="2372360" cy="511175"/>
          </a:xfrm>
          <a:prstGeom prst="rect">
            <a:avLst/>
          </a:prstGeom>
          <a:noFill/>
          <a:ln>
            <a:noFill/>
          </a:ln>
        </p:spPr>
        <p:txBody>
          <a:bodyPr wrap="square" rtlCol="0" anchor="ctr" anchorCtr="0">
            <a:noAutofit/>
          </a:bodyPr>
          <a:lstStyle/>
          <a:p>
            <a:r>
              <a:rPr lang="zh-CN" altLang="en-US" sz="1600" b="1">
                <a:latin typeface="微软雅黑" panose="020B0503020204020204" charset="-122"/>
                <a:ea typeface="微软雅黑" panose="020B0503020204020204" charset="-122"/>
                <a:cs typeface="微软雅黑" panose="020B0503020204020204" charset="-122"/>
              </a:rPr>
              <a:t>缴纳流程</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custDataLst>
              <p:tags r:id="rId14"/>
            </p:custDataLst>
          </p:nvPr>
        </p:nvSpPr>
        <p:spPr>
          <a:xfrm>
            <a:off x="1930400" y="4733290"/>
            <a:ext cx="2372360" cy="1828165"/>
          </a:xfrm>
          <a:prstGeom prst="rect">
            <a:avLst/>
          </a:prstGeom>
          <a:noFill/>
          <a:ln>
            <a:noFill/>
          </a:ln>
        </p:spPr>
        <p:txBody>
          <a:bodyPr wrap="square" rtlCol="0">
            <a:noAutofit/>
          </a:bodyPr>
          <a:lstStyle/>
          <a:p>
            <a:r>
              <a:rPr lang="zh-CN" altLang="en-US" sz="1200">
                <a:latin typeface="微软雅黑" panose="020B0503020204020204" charset="-122"/>
                <a:ea typeface="微软雅黑" panose="020B0503020204020204" charset="-122"/>
                <a:cs typeface="微软雅黑" panose="020B0503020204020204" charset="-122"/>
              </a:rPr>
              <a:t>缴存比例即职工工资中用于缴纳公积金的比例。如前所述，这一比例通常由地方政府规定并可根据经济状况进行调整。举例来说，如果一个地方规定的缴存比例是8%，那么职工和单位各自需要将职工工资的8%作为公积金缴纳。</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custDataLst>
              <p:tags r:id="rId15"/>
            </p:custDataLst>
          </p:nvPr>
        </p:nvSpPr>
        <p:spPr>
          <a:xfrm>
            <a:off x="4960620" y="4733290"/>
            <a:ext cx="2372360" cy="1828165"/>
          </a:xfrm>
          <a:prstGeom prst="rect">
            <a:avLst/>
          </a:prstGeom>
          <a:noFill/>
          <a:ln>
            <a:noFill/>
          </a:ln>
        </p:spPr>
        <p:txBody>
          <a:bodyPr wrap="square" rtlCol="0">
            <a:noAutofit/>
          </a:bodyPr>
          <a:lstStyle/>
          <a:p>
            <a:r>
              <a:rPr lang="zh-CN" altLang="en-US" sz="1200">
                <a:latin typeface="微软雅黑" panose="020B0503020204020204" charset="-122"/>
                <a:ea typeface="微软雅黑" panose="020B0503020204020204" charset="-122"/>
                <a:cs typeface="微软雅黑" panose="020B0503020204020204" charset="-122"/>
              </a:rPr>
              <a:t>缴存基数指的是计算公积金时所依据的职工工资金额。通常情况下，这个基数以上一年职工的月平均工资为依据，且有最高和最低缴存基数的限制，具体数值因地区而异。这样做的目的是为了保证公积金制度的公平性和可操作性，防止因工资差距过大导致的不公平现象。</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16"/>
            </p:custDataLst>
          </p:nvPr>
        </p:nvSpPr>
        <p:spPr>
          <a:xfrm>
            <a:off x="7990840" y="4733290"/>
            <a:ext cx="2372360" cy="1828165"/>
          </a:xfrm>
          <a:prstGeom prst="rect">
            <a:avLst/>
          </a:prstGeom>
          <a:noFill/>
          <a:ln>
            <a:noFill/>
          </a:ln>
        </p:spPr>
        <p:txBody>
          <a:bodyPr wrap="square" rtlCol="0">
            <a:noAutofit/>
          </a:bodyPr>
          <a:lstStyle/>
          <a:p>
            <a:r>
              <a:rPr lang="zh-CN" altLang="en-US" sz="1200">
                <a:latin typeface="微软雅黑" panose="020B0503020204020204" charset="-122"/>
                <a:ea typeface="微软雅黑" panose="020B0503020204020204" charset="-122"/>
                <a:cs typeface="微软雅黑" panose="020B0503020204020204" charset="-122"/>
              </a:rPr>
              <a:t>公积金的缴存流程一般是由单位负责办理。首先，单位会根据政府规定和员工实际工资计算出应缴公积金总额，然后从员工工资中扣除个人应缴部分，单位同时缴纳相应部分。之后，单位需将全部公积金款项汇入指定的公积金账户中，相关操作可以通过银行或者公积金管理中心完成。</a:t>
            </a:r>
            <a:endParaRPr lang="zh-CN" altLang="en-US" sz="1200">
              <a:latin typeface="微软雅黑" panose="020B0503020204020204" charset="-122"/>
              <a:ea typeface="微软雅黑" panose="020B0503020204020204" charset="-122"/>
              <a:cs typeface="微软雅黑" panose="020B0503020204020204" charset="-122"/>
            </a:endParaRPr>
          </a:p>
        </p:txBody>
      </p:sp>
      <p:sp>
        <p:nvSpPr>
          <p:cNvPr id="24" name="矩形 23"/>
          <p:cNvSpPr/>
          <p:nvPr>
            <p:custDataLst>
              <p:tags r:id="rId17"/>
            </p:custDataLst>
          </p:nvPr>
        </p:nvSpPr>
        <p:spPr>
          <a:xfrm>
            <a:off x="1547495" y="4170045"/>
            <a:ext cx="271145" cy="251460"/>
          </a:xfrm>
          <a:prstGeom prst="rect">
            <a:avLst/>
          </a:prstGeom>
          <a:solidFill>
            <a:srgbClr val="5FAE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6" name="矩形 25"/>
          <p:cNvSpPr/>
          <p:nvPr>
            <p:custDataLst>
              <p:tags r:id="rId18"/>
            </p:custDataLst>
          </p:nvPr>
        </p:nvSpPr>
        <p:spPr>
          <a:xfrm>
            <a:off x="4572000" y="4170045"/>
            <a:ext cx="271145" cy="251460"/>
          </a:xfrm>
          <a:prstGeom prst="rect">
            <a:avLst/>
          </a:prstGeom>
          <a:solidFill>
            <a:srgbClr val="5FAE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7" name="矩形 26"/>
          <p:cNvSpPr/>
          <p:nvPr>
            <p:custDataLst>
              <p:tags r:id="rId19"/>
            </p:custDataLst>
          </p:nvPr>
        </p:nvSpPr>
        <p:spPr>
          <a:xfrm>
            <a:off x="7596505" y="4170045"/>
            <a:ext cx="271145" cy="251460"/>
          </a:xfrm>
          <a:prstGeom prst="rect">
            <a:avLst/>
          </a:prstGeom>
          <a:solidFill>
            <a:srgbClr val="5FAEAE"/>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 name="图片 2" descr="文投LOGO"/>
          <p:cNvPicPr>
            <a:picLocks noChangeAspect="1"/>
          </p:cNvPicPr>
          <p:nvPr>
            <p:custDataLst>
              <p:tags r:id="rId20"/>
            </p:custDataLst>
          </p:nvPr>
        </p:nvPicPr>
        <p:blipFill>
          <a:blip r:embed="rId21"/>
          <a:stretch>
            <a:fillRect/>
          </a:stretch>
        </p:blipFill>
        <p:spPr>
          <a:xfrm>
            <a:off x="9687560" y="210185"/>
            <a:ext cx="2146300" cy="594995"/>
          </a:xfrm>
          <a:prstGeom prst="rect">
            <a:avLst/>
          </a:prstGeom>
        </p:spPr>
      </p:pic>
      <p:sp>
        <p:nvSpPr>
          <p:cNvPr id="51205" name="标题 1"/>
          <p:cNvSpPr>
            <a:spLocks noGrp="1"/>
          </p:cNvSpPr>
          <p:nvPr>
            <p:custDataLst>
              <p:tags r:id="rId22"/>
            </p:custDataLst>
          </p:nvPr>
        </p:nvSpPr>
        <p:spPr>
          <a:xfrm>
            <a:off x="181610" y="1733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09015" y="367665"/>
            <a:ext cx="10344150" cy="521970"/>
          </a:xfrm>
          <a:prstGeom prst="rect">
            <a:avLst/>
          </a:prstGeom>
          <a:noFill/>
        </p:spPr>
        <p:txBody>
          <a:bodyPr wrap="square" rtlCol="0" anchor="ctr" anchorCtr="0">
            <a:spAutoFit/>
          </a:bodyPr>
          <a:lstStyle/>
          <a:p>
            <a:r>
              <a:rPr lang="zh-CN" altLang="en-US" sz="2800">
                <a:solidFill>
                  <a:srgbClr val="404040"/>
                </a:solidFill>
                <a:latin typeface="微软雅黑" panose="020B0503020204020204" charset="-122"/>
                <a:ea typeface="微软雅黑" panose="020B0503020204020204" charset="-122"/>
              </a:rPr>
              <a:t>公积金提取</a:t>
            </a:r>
            <a:endParaRPr lang="zh-CN" altLang="en-US" sz="2800">
              <a:solidFill>
                <a:srgbClr val="404040"/>
              </a:solidFill>
              <a:latin typeface="微软雅黑" panose="020B0503020204020204" charset="-122"/>
              <a:ea typeface="微软雅黑" panose="020B0503020204020204" charset="-122"/>
            </a:endParaRPr>
          </a:p>
        </p:txBody>
      </p:sp>
      <p:grpSp>
        <p:nvGrpSpPr>
          <p:cNvPr id="29" name="组合 28"/>
          <p:cNvGrpSpPr/>
          <p:nvPr>
            <p:custDataLst>
              <p:tags r:id="rId2"/>
            </p:custDataLst>
          </p:nvPr>
        </p:nvGrpSpPr>
        <p:grpSpPr>
          <a:xfrm>
            <a:off x="1505085" y="1344071"/>
            <a:ext cx="1885045" cy="1885045"/>
            <a:chOff x="1594118" y="2309561"/>
            <a:chExt cx="1885045" cy="1885045"/>
          </a:xfrm>
        </p:grpSpPr>
        <p:sp>
          <p:nvSpPr>
            <p:cNvPr id="30" name="弧形 29"/>
            <p:cNvSpPr/>
            <p:nvPr>
              <p:custDataLst>
                <p:tags r:id="rId3"/>
              </p:custDataLst>
            </p:nvPr>
          </p:nvSpPr>
          <p:spPr>
            <a:xfrm>
              <a:off x="1594118" y="2309561"/>
              <a:ext cx="1885045" cy="1885045"/>
            </a:xfrm>
            <a:prstGeom prst="arc">
              <a:avLst>
                <a:gd name="adj1" fmla="val 20411252"/>
                <a:gd name="adj2" fmla="val 19430369"/>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1" name="弧形 30"/>
            <p:cNvSpPr/>
            <p:nvPr>
              <p:custDataLst>
                <p:tags r:id="rId4"/>
              </p:custDataLst>
            </p:nvPr>
          </p:nvSpPr>
          <p:spPr>
            <a:xfrm>
              <a:off x="1594118" y="2309561"/>
              <a:ext cx="1885045" cy="1885045"/>
            </a:xfrm>
            <a:prstGeom prst="arc">
              <a:avLst/>
            </a:prstGeom>
            <a:noFill/>
            <a:ln w="152400">
              <a:solidFill>
                <a:srgbClr val="5FAEA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33" name="组合 32"/>
          <p:cNvGrpSpPr/>
          <p:nvPr>
            <p:custDataLst>
              <p:tags r:id="rId5"/>
            </p:custDataLst>
          </p:nvPr>
        </p:nvGrpSpPr>
        <p:grpSpPr>
          <a:xfrm>
            <a:off x="5164590" y="1344071"/>
            <a:ext cx="1885045" cy="1885045"/>
            <a:chOff x="5153478" y="2309561"/>
            <a:chExt cx="1885045" cy="1885045"/>
          </a:xfrm>
        </p:grpSpPr>
        <p:sp>
          <p:nvSpPr>
            <p:cNvPr id="34" name="弧形 33"/>
            <p:cNvSpPr/>
            <p:nvPr>
              <p:custDataLst>
                <p:tags r:id="rId6"/>
              </p:custDataLst>
            </p:nvPr>
          </p:nvSpPr>
          <p:spPr>
            <a:xfrm>
              <a:off x="5153478" y="2309561"/>
              <a:ext cx="1885045" cy="1885045"/>
            </a:xfrm>
            <a:prstGeom prst="arc">
              <a:avLst>
                <a:gd name="adj1" fmla="val 20411252"/>
                <a:gd name="adj2" fmla="val 19430369"/>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5" name="弧形 34"/>
            <p:cNvSpPr/>
            <p:nvPr>
              <p:custDataLst>
                <p:tags r:id="rId7"/>
              </p:custDataLst>
            </p:nvPr>
          </p:nvSpPr>
          <p:spPr>
            <a:xfrm>
              <a:off x="5153478" y="2309561"/>
              <a:ext cx="1885045" cy="1885045"/>
            </a:xfrm>
            <a:prstGeom prst="arc">
              <a:avLst>
                <a:gd name="adj1" fmla="val 16200000"/>
                <a:gd name="adj2" fmla="val 3785054"/>
              </a:avLst>
            </a:prstGeom>
            <a:noFill/>
            <a:ln w="152400">
              <a:solidFill>
                <a:srgbClr val="5FAEA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grpSp>
        <p:nvGrpSpPr>
          <p:cNvPr id="37" name="组合 36"/>
          <p:cNvGrpSpPr/>
          <p:nvPr>
            <p:custDataLst>
              <p:tags r:id="rId8"/>
            </p:custDataLst>
          </p:nvPr>
        </p:nvGrpSpPr>
        <p:grpSpPr>
          <a:xfrm>
            <a:off x="8785995" y="1344071"/>
            <a:ext cx="1885045" cy="1885045"/>
            <a:chOff x="8712838" y="2309561"/>
            <a:chExt cx="1885045" cy="1885045"/>
          </a:xfrm>
        </p:grpSpPr>
        <p:sp>
          <p:nvSpPr>
            <p:cNvPr id="38" name="弧形 37"/>
            <p:cNvSpPr/>
            <p:nvPr>
              <p:custDataLst>
                <p:tags r:id="rId9"/>
              </p:custDataLst>
            </p:nvPr>
          </p:nvSpPr>
          <p:spPr>
            <a:xfrm>
              <a:off x="8712838" y="2309561"/>
              <a:ext cx="1885045" cy="1885045"/>
            </a:xfrm>
            <a:prstGeom prst="arc">
              <a:avLst>
                <a:gd name="adj1" fmla="val 20411252"/>
                <a:gd name="adj2" fmla="val 19430369"/>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85000"/>
                    <a:lumOff val="15000"/>
                  </a:schemeClr>
                </a:solidFill>
                <a:latin typeface="微软雅黑" panose="020B0503020204020204" charset="-122"/>
                <a:ea typeface="微软雅黑" panose="020B0503020204020204" charset="-122"/>
                <a:cs typeface="+mn-ea"/>
                <a:sym typeface="+mn-lt"/>
              </a:endParaRPr>
            </a:p>
          </p:txBody>
        </p:sp>
        <p:sp>
          <p:nvSpPr>
            <p:cNvPr id="39" name="弧形 38"/>
            <p:cNvSpPr/>
            <p:nvPr>
              <p:custDataLst>
                <p:tags r:id="rId10"/>
              </p:custDataLst>
            </p:nvPr>
          </p:nvSpPr>
          <p:spPr>
            <a:xfrm>
              <a:off x="8712838" y="2309561"/>
              <a:ext cx="1885045" cy="1885045"/>
            </a:xfrm>
            <a:prstGeom prst="arc">
              <a:avLst>
                <a:gd name="adj1" fmla="val 16200000"/>
                <a:gd name="adj2" fmla="val 8314411"/>
              </a:avLst>
            </a:prstGeom>
            <a:noFill/>
            <a:ln w="152400">
              <a:solidFill>
                <a:srgbClr val="5FAEAE"/>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chemeClr val="tx1">
                    <a:lumMod val="85000"/>
                    <a:lumOff val="15000"/>
                  </a:schemeClr>
                </a:solidFill>
                <a:latin typeface="微软雅黑" panose="020B0503020204020204" charset="-122"/>
                <a:ea typeface="微软雅黑" panose="020B0503020204020204" charset="-122"/>
                <a:cs typeface="+mn-ea"/>
                <a:sym typeface="+mn-lt"/>
              </a:endParaRPr>
            </a:p>
          </p:txBody>
        </p:sp>
      </p:grpSp>
      <p:sp>
        <p:nvSpPr>
          <p:cNvPr id="47" name="Freeform 1137"/>
          <p:cNvSpPr>
            <a:spLocks noEditPoints="1"/>
          </p:cNvSpPr>
          <p:nvPr>
            <p:custDataLst>
              <p:tags r:id="rId11"/>
            </p:custDataLst>
          </p:nvPr>
        </p:nvSpPr>
        <p:spPr bwMode="auto">
          <a:xfrm>
            <a:off x="9476740" y="2050415"/>
            <a:ext cx="518160" cy="470535"/>
          </a:xfrm>
          <a:custGeom>
            <a:avLst/>
            <a:gdLst>
              <a:gd name="T0" fmla="*/ 160 w 160"/>
              <a:gd name="T1" fmla="*/ 45 h 144"/>
              <a:gd name="T2" fmla="*/ 160 w 160"/>
              <a:gd name="T3" fmla="*/ 45 h 144"/>
              <a:gd name="T4" fmla="*/ 160 w 160"/>
              <a:gd name="T5" fmla="*/ 44 h 144"/>
              <a:gd name="T6" fmla="*/ 160 w 160"/>
              <a:gd name="T7" fmla="*/ 44 h 144"/>
              <a:gd name="T8" fmla="*/ 133 w 160"/>
              <a:gd name="T9" fmla="*/ 1 h 144"/>
              <a:gd name="T10" fmla="*/ 132 w 160"/>
              <a:gd name="T11" fmla="*/ 0 h 144"/>
              <a:gd name="T12" fmla="*/ 132 w 160"/>
              <a:gd name="T13" fmla="*/ 0 h 144"/>
              <a:gd name="T14" fmla="*/ 29 w 160"/>
              <a:gd name="T15" fmla="*/ 0 h 144"/>
              <a:gd name="T16" fmla="*/ 28 w 160"/>
              <a:gd name="T17" fmla="*/ 0 h 144"/>
              <a:gd name="T18" fmla="*/ 28 w 160"/>
              <a:gd name="T19" fmla="*/ 1 h 144"/>
              <a:gd name="T20" fmla="*/ 27 w 160"/>
              <a:gd name="T21" fmla="*/ 1 h 144"/>
              <a:gd name="T22" fmla="*/ 0 w 160"/>
              <a:gd name="T23" fmla="*/ 44 h 144"/>
              <a:gd name="T24" fmla="*/ 0 w 160"/>
              <a:gd name="T25" fmla="*/ 44 h 144"/>
              <a:gd name="T26" fmla="*/ 0 w 160"/>
              <a:gd name="T27" fmla="*/ 45 h 144"/>
              <a:gd name="T28" fmla="*/ 0 w 160"/>
              <a:gd name="T29" fmla="*/ 46 h 144"/>
              <a:gd name="T30" fmla="*/ 0 w 160"/>
              <a:gd name="T31" fmla="*/ 46 h 144"/>
              <a:gd name="T32" fmla="*/ 0 w 160"/>
              <a:gd name="T33" fmla="*/ 47 h 144"/>
              <a:gd name="T34" fmla="*/ 78 w 160"/>
              <a:gd name="T35" fmla="*/ 143 h 144"/>
              <a:gd name="T36" fmla="*/ 78 w 160"/>
              <a:gd name="T37" fmla="*/ 143 h 144"/>
              <a:gd name="T38" fmla="*/ 79 w 160"/>
              <a:gd name="T39" fmla="*/ 144 h 144"/>
              <a:gd name="T40" fmla="*/ 80 w 160"/>
              <a:gd name="T41" fmla="*/ 144 h 144"/>
              <a:gd name="T42" fmla="*/ 81 w 160"/>
              <a:gd name="T43" fmla="*/ 144 h 144"/>
              <a:gd name="T44" fmla="*/ 82 w 160"/>
              <a:gd name="T45" fmla="*/ 143 h 144"/>
              <a:gd name="T46" fmla="*/ 159 w 160"/>
              <a:gd name="T47" fmla="*/ 47 h 144"/>
              <a:gd name="T48" fmla="*/ 160 w 160"/>
              <a:gd name="T49" fmla="*/ 47 h 144"/>
              <a:gd name="T50" fmla="*/ 160 w 160"/>
              <a:gd name="T51" fmla="*/ 46 h 144"/>
              <a:gd name="T52" fmla="*/ 86 w 160"/>
              <a:gd name="T53" fmla="*/ 5 h 144"/>
              <a:gd name="T54" fmla="*/ 114 w 160"/>
              <a:gd name="T55" fmla="*/ 40 h 144"/>
              <a:gd name="T56" fmla="*/ 109 w 160"/>
              <a:gd name="T57" fmla="*/ 43 h 144"/>
              <a:gd name="T58" fmla="*/ 80 w 160"/>
              <a:gd name="T59" fmla="*/ 7 h 144"/>
              <a:gd name="T60" fmla="*/ 46 w 160"/>
              <a:gd name="T61" fmla="*/ 40 h 144"/>
              <a:gd name="T62" fmla="*/ 74 w 160"/>
              <a:gd name="T63" fmla="*/ 5 h 144"/>
              <a:gd name="T64" fmla="*/ 111 w 160"/>
              <a:gd name="T65" fmla="*/ 48 h 144"/>
              <a:gd name="T66" fmla="*/ 49 w 160"/>
              <a:gd name="T67" fmla="*/ 48 h 144"/>
              <a:gd name="T68" fmla="*/ 131 w 160"/>
              <a:gd name="T69" fmla="*/ 9 h 144"/>
              <a:gd name="T70" fmla="*/ 119 w 160"/>
              <a:gd name="T71" fmla="*/ 43 h 144"/>
              <a:gd name="T72" fmla="*/ 29 w 160"/>
              <a:gd name="T73" fmla="*/ 9 h 144"/>
              <a:gd name="T74" fmla="*/ 7 w 160"/>
              <a:gd name="T75" fmla="*/ 43 h 144"/>
              <a:gd name="T76" fmla="*/ 43 w 160"/>
              <a:gd name="T77" fmla="*/ 48 h 144"/>
              <a:gd name="T78" fmla="*/ 8 w 160"/>
              <a:gd name="T79" fmla="*/ 48 h 144"/>
              <a:gd name="T80" fmla="*/ 86 w 160"/>
              <a:gd name="T81" fmla="*/ 129 h 144"/>
              <a:gd name="T82" fmla="*/ 152 w 160"/>
              <a:gd name="T83"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4">
                <a:moveTo>
                  <a:pt x="160" y="46"/>
                </a:moveTo>
                <a:cubicBezTo>
                  <a:pt x="160" y="46"/>
                  <a:pt x="160" y="46"/>
                  <a:pt x="160" y="45"/>
                </a:cubicBezTo>
                <a:cubicBezTo>
                  <a:pt x="160" y="45"/>
                  <a:pt x="160" y="45"/>
                  <a:pt x="160" y="45"/>
                </a:cubicBezTo>
                <a:cubicBezTo>
                  <a:pt x="160" y="45"/>
                  <a:pt x="160" y="45"/>
                  <a:pt x="160" y="45"/>
                </a:cubicBezTo>
                <a:cubicBezTo>
                  <a:pt x="160" y="45"/>
                  <a:pt x="160" y="45"/>
                  <a:pt x="160" y="44"/>
                </a:cubicBezTo>
                <a:cubicBezTo>
                  <a:pt x="160" y="44"/>
                  <a:pt x="160" y="44"/>
                  <a:pt x="160" y="44"/>
                </a:cubicBezTo>
                <a:cubicBezTo>
                  <a:pt x="160" y="44"/>
                  <a:pt x="160" y="44"/>
                  <a:pt x="160" y="44"/>
                </a:cubicBezTo>
                <a:cubicBezTo>
                  <a:pt x="160" y="44"/>
                  <a:pt x="160" y="44"/>
                  <a:pt x="160" y="44"/>
                </a:cubicBezTo>
                <a:cubicBezTo>
                  <a:pt x="133" y="1"/>
                  <a:pt x="133" y="1"/>
                  <a:pt x="133" y="1"/>
                </a:cubicBezTo>
                <a:cubicBezTo>
                  <a:pt x="133" y="1"/>
                  <a:pt x="133" y="1"/>
                  <a:pt x="133" y="1"/>
                </a:cubicBezTo>
                <a:cubicBezTo>
                  <a:pt x="133" y="1"/>
                  <a:pt x="133" y="1"/>
                  <a:pt x="133" y="1"/>
                </a:cubicBezTo>
                <a:cubicBezTo>
                  <a:pt x="132" y="1"/>
                  <a:pt x="132" y="0"/>
                  <a:pt x="132" y="0"/>
                </a:cubicBezTo>
                <a:cubicBezTo>
                  <a:pt x="132" y="0"/>
                  <a:pt x="132" y="0"/>
                  <a:pt x="132" y="0"/>
                </a:cubicBezTo>
                <a:cubicBezTo>
                  <a:pt x="132" y="0"/>
                  <a:pt x="132" y="0"/>
                  <a:pt x="132" y="0"/>
                </a:cubicBezTo>
                <a:cubicBezTo>
                  <a:pt x="131" y="0"/>
                  <a:pt x="131" y="0"/>
                  <a:pt x="131" y="0"/>
                </a:cubicBezTo>
                <a:cubicBezTo>
                  <a:pt x="29" y="0"/>
                  <a:pt x="29" y="0"/>
                  <a:pt x="29" y="0"/>
                </a:cubicBezTo>
                <a:cubicBezTo>
                  <a:pt x="29" y="0"/>
                  <a:pt x="29" y="0"/>
                  <a:pt x="29" y="0"/>
                </a:cubicBezTo>
                <a:cubicBezTo>
                  <a:pt x="28" y="0"/>
                  <a:pt x="28" y="0"/>
                  <a:pt x="28" y="0"/>
                </a:cubicBezTo>
                <a:cubicBezTo>
                  <a:pt x="28" y="0"/>
                  <a:pt x="28" y="0"/>
                  <a:pt x="28" y="0"/>
                </a:cubicBezTo>
                <a:cubicBezTo>
                  <a:pt x="28" y="0"/>
                  <a:pt x="28" y="0"/>
                  <a:pt x="28" y="1"/>
                </a:cubicBezTo>
                <a:cubicBezTo>
                  <a:pt x="28" y="1"/>
                  <a:pt x="28" y="1"/>
                  <a:pt x="28" y="1"/>
                </a:cubicBezTo>
                <a:cubicBezTo>
                  <a:pt x="27" y="1"/>
                  <a:pt x="27" y="1"/>
                  <a:pt x="27" y="1"/>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0" y="45"/>
                  <a:pt x="0" y="45"/>
                  <a:pt x="0" y="45"/>
                </a:cubicBezTo>
                <a:cubicBezTo>
                  <a:pt x="0" y="45"/>
                  <a:pt x="0" y="45"/>
                  <a:pt x="0" y="45"/>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1" y="47"/>
                  <a:pt x="1" y="47"/>
                  <a:pt x="1" y="47"/>
                </a:cubicBezTo>
                <a:cubicBezTo>
                  <a:pt x="78" y="143"/>
                  <a:pt x="78" y="143"/>
                  <a:pt x="78" y="143"/>
                </a:cubicBezTo>
                <a:cubicBezTo>
                  <a:pt x="78" y="143"/>
                  <a:pt x="78" y="143"/>
                  <a:pt x="78" y="143"/>
                </a:cubicBezTo>
                <a:cubicBezTo>
                  <a:pt x="78" y="143"/>
                  <a:pt x="78" y="143"/>
                  <a:pt x="78" y="143"/>
                </a:cubicBezTo>
                <a:cubicBezTo>
                  <a:pt x="78" y="143"/>
                  <a:pt x="78" y="143"/>
                  <a:pt x="78" y="143"/>
                </a:cubicBezTo>
                <a:cubicBezTo>
                  <a:pt x="78" y="143"/>
                  <a:pt x="78" y="144"/>
                  <a:pt x="79" y="144"/>
                </a:cubicBezTo>
                <a:cubicBezTo>
                  <a:pt x="79" y="144"/>
                  <a:pt x="79" y="144"/>
                  <a:pt x="79" y="144"/>
                </a:cubicBezTo>
                <a:cubicBezTo>
                  <a:pt x="79" y="144"/>
                  <a:pt x="80" y="144"/>
                  <a:pt x="80" y="144"/>
                </a:cubicBezTo>
                <a:cubicBezTo>
                  <a:pt x="80" y="144"/>
                  <a:pt x="81" y="144"/>
                  <a:pt x="81" y="144"/>
                </a:cubicBezTo>
                <a:cubicBezTo>
                  <a:pt x="81" y="144"/>
                  <a:pt x="81" y="144"/>
                  <a:pt x="81" y="144"/>
                </a:cubicBezTo>
                <a:cubicBezTo>
                  <a:pt x="81" y="144"/>
                  <a:pt x="81" y="144"/>
                  <a:pt x="81" y="144"/>
                </a:cubicBezTo>
                <a:cubicBezTo>
                  <a:pt x="82" y="143"/>
                  <a:pt x="82" y="143"/>
                  <a:pt x="82" y="143"/>
                </a:cubicBezTo>
                <a:cubicBezTo>
                  <a:pt x="82" y="143"/>
                  <a:pt x="82" y="143"/>
                  <a:pt x="82" y="143"/>
                </a:cubicBezTo>
                <a:cubicBezTo>
                  <a:pt x="159" y="47"/>
                  <a:pt x="159" y="47"/>
                  <a:pt x="159" y="47"/>
                </a:cubicBezTo>
                <a:cubicBezTo>
                  <a:pt x="159" y="47"/>
                  <a:pt x="159" y="47"/>
                  <a:pt x="160" y="47"/>
                </a:cubicBezTo>
                <a:cubicBezTo>
                  <a:pt x="160" y="47"/>
                  <a:pt x="160" y="47"/>
                  <a:pt x="160" y="47"/>
                </a:cubicBezTo>
                <a:cubicBezTo>
                  <a:pt x="160" y="47"/>
                  <a:pt x="160" y="47"/>
                  <a:pt x="160" y="46"/>
                </a:cubicBezTo>
                <a:cubicBezTo>
                  <a:pt x="160" y="46"/>
                  <a:pt x="160" y="46"/>
                  <a:pt x="160" y="46"/>
                </a:cubicBezTo>
                <a:cubicBezTo>
                  <a:pt x="160" y="46"/>
                  <a:pt x="160" y="46"/>
                  <a:pt x="160" y="46"/>
                </a:cubicBezTo>
                <a:close/>
                <a:moveTo>
                  <a:pt x="86" y="5"/>
                </a:moveTo>
                <a:cubicBezTo>
                  <a:pt x="127" y="5"/>
                  <a:pt x="127" y="5"/>
                  <a:pt x="127" y="5"/>
                </a:cubicBezTo>
                <a:cubicBezTo>
                  <a:pt x="114" y="40"/>
                  <a:pt x="114" y="40"/>
                  <a:pt x="114" y="40"/>
                </a:cubicBezTo>
                <a:lnTo>
                  <a:pt x="86" y="5"/>
                </a:lnTo>
                <a:close/>
                <a:moveTo>
                  <a:pt x="109" y="43"/>
                </a:moveTo>
                <a:cubicBezTo>
                  <a:pt x="51" y="43"/>
                  <a:pt x="51" y="43"/>
                  <a:pt x="51" y="43"/>
                </a:cubicBezTo>
                <a:cubicBezTo>
                  <a:pt x="80" y="7"/>
                  <a:pt x="80" y="7"/>
                  <a:pt x="80" y="7"/>
                </a:cubicBezTo>
                <a:lnTo>
                  <a:pt x="109" y="43"/>
                </a:lnTo>
                <a:close/>
                <a:moveTo>
                  <a:pt x="46" y="40"/>
                </a:moveTo>
                <a:cubicBezTo>
                  <a:pt x="33" y="5"/>
                  <a:pt x="33" y="5"/>
                  <a:pt x="33" y="5"/>
                </a:cubicBezTo>
                <a:cubicBezTo>
                  <a:pt x="74" y="5"/>
                  <a:pt x="74" y="5"/>
                  <a:pt x="74" y="5"/>
                </a:cubicBezTo>
                <a:lnTo>
                  <a:pt x="46" y="40"/>
                </a:lnTo>
                <a:close/>
                <a:moveTo>
                  <a:pt x="111" y="48"/>
                </a:moveTo>
                <a:cubicBezTo>
                  <a:pt x="80" y="132"/>
                  <a:pt x="80" y="132"/>
                  <a:pt x="80" y="132"/>
                </a:cubicBezTo>
                <a:cubicBezTo>
                  <a:pt x="49" y="48"/>
                  <a:pt x="49" y="48"/>
                  <a:pt x="49" y="48"/>
                </a:cubicBezTo>
                <a:lnTo>
                  <a:pt x="111" y="48"/>
                </a:lnTo>
                <a:close/>
                <a:moveTo>
                  <a:pt x="131" y="9"/>
                </a:moveTo>
                <a:cubicBezTo>
                  <a:pt x="153" y="43"/>
                  <a:pt x="153" y="43"/>
                  <a:pt x="153" y="43"/>
                </a:cubicBezTo>
                <a:cubicBezTo>
                  <a:pt x="119" y="43"/>
                  <a:pt x="119" y="43"/>
                  <a:pt x="119" y="43"/>
                </a:cubicBezTo>
                <a:lnTo>
                  <a:pt x="131" y="9"/>
                </a:lnTo>
                <a:close/>
                <a:moveTo>
                  <a:pt x="29" y="9"/>
                </a:moveTo>
                <a:cubicBezTo>
                  <a:pt x="41" y="43"/>
                  <a:pt x="41" y="43"/>
                  <a:pt x="41" y="43"/>
                </a:cubicBezTo>
                <a:cubicBezTo>
                  <a:pt x="7" y="43"/>
                  <a:pt x="7" y="43"/>
                  <a:pt x="7" y="43"/>
                </a:cubicBezTo>
                <a:lnTo>
                  <a:pt x="29" y="9"/>
                </a:lnTo>
                <a:close/>
                <a:moveTo>
                  <a:pt x="43" y="48"/>
                </a:moveTo>
                <a:cubicBezTo>
                  <a:pt x="72" y="127"/>
                  <a:pt x="72" y="127"/>
                  <a:pt x="72" y="127"/>
                </a:cubicBezTo>
                <a:cubicBezTo>
                  <a:pt x="8" y="48"/>
                  <a:pt x="8" y="48"/>
                  <a:pt x="8" y="48"/>
                </a:cubicBezTo>
                <a:lnTo>
                  <a:pt x="43" y="48"/>
                </a:lnTo>
                <a:close/>
                <a:moveTo>
                  <a:pt x="86" y="129"/>
                </a:moveTo>
                <a:cubicBezTo>
                  <a:pt x="117" y="48"/>
                  <a:pt x="117" y="48"/>
                  <a:pt x="117" y="48"/>
                </a:cubicBezTo>
                <a:cubicBezTo>
                  <a:pt x="152" y="48"/>
                  <a:pt x="152" y="48"/>
                  <a:pt x="152" y="48"/>
                </a:cubicBezTo>
                <a:lnTo>
                  <a:pt x="86" y="129"/>
                </a:lnTo>
                <a:close/>
              </a:path>
            </a:pathLst>
          </a:custGeom>
          <a:solidFill>
            <a:srgbClr val="5FAEA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8" name="Freeform 1147"/>
          <p:cNvSpPr>
            <a:spLocks noEditPoints="1"/>
          </p:cNvSpPr>
          <p:nvPr>
            <p:custDataLst>
              <p:tags r:id="rId12"/>
            </p:custDataLst>
          </p:nvPr>
        </p:nvSpPr>
        <p:spPr bwMode="auto">
          <a:xfrm>
            <a:off x="2191385" y="2011680"/>
            <a:ext cx="528320" cy="532130"/>
          </a:xfrm>
          <a:custGeom>
            <a:avLst/>
            <a:gdLst>
              <a:gd name="T0" fmla="*/ 116 w 163"/>
              <a:gd name="T1" fmla="*/ 11 h 163"/>
              <a:gd name="T2" fmla="*/ 11 w 163"/>
              <a:gd name="T3" fmla="*/ 115 h 163"/>
              <a:gd name="T4" fmla="*/ 10 w 163"/>
              <a:gd name="T5" fmla="*/ 116 h 163"/>
              <a:gd name="T6" fmla="*/ 10 w 163"/>
              <a:gd name="T7" fmla="*/ 116 h 163"/>
              <a:gd name="T8" fmla="*/ 0 w 163"/>
              <a:gd name="T9" fmla="*/ 160 h 163"/>
              <a:gd name="T10" fmla="*/ 0 w 163"/>
              <a:gd name="T11" fmla="*/ 161 h 163"/>
              <a:gd name="T12" fmla="*/ 1 w 163"/>
              <a:gd name="T13" fmla="*/ 162 h 163"/>
              <a:gd name="T14" fmla="*/ 3 w 163"/>
              <a:gd name="T15" fmla="*/ 163 h 163"/>
              <a:gd name="T16" fmla="*/ 47 w 163"/>
              <a:gd name="T17" fmla="*/ 153 h 163"/>
              <a:gd name="T18" fmla="*/ 47 w 163"/>
              <a:gd name="T19" fmla="*/ 152 h 163"/>
              <a:gd name="T20" fmla="*/ 48 w 163"/>
              <a:gd name="T21" fmla="*/ 152 h 163"/>
              <a:gd name="T22" fmla="*/ 152 w 163"/>
              <a:gd name="T23" fmla="*/ 47 h 163"/>
              <a:gd name="T24" fmla="*/ 148 w 163"/>
              <a:gd name="T25" fmla="*/ 15 h 163"/>
              <a:gd name="T26" fmla="*/ 122 w 163"/>
              <a:gd name="T27" fmla="*/ 13 h 163"/>
              <a:gd name="T28" fmla="*/ 134 w 163"/>
              <a:gd name="T29" fmla="*/ 58 h 163"/>
              <a:gd name="T30" fmla="*/ 109 w 163"/>
              <a:gd name="T31" fmla="*/ 25 h 163"/>
              <a:gd name="T32" fmla="*/ 134 w 163"/>
              <a:gd name="T33" fmla="*/ 58 h 163"/>
              <a:gd name="T34" fmla="*/ 10 w 163"/>
              <a:gd name="T35" fmla="*/ 149 h 163"/>
              <a:gd name="T36" fmla="*/ 15 w 163"/>
              <a:gd name="T37" fmla="*/ 120 h 163"/>
              <a:gd name="T38" fmla="*/ 27 w 163"/>
              <a:gd name="T39" fmla="*/ 133 h 163"/>
              <a:gd name="T40" fmla="*/ 27 w 163"/>
              <a:gd name="T41" fmla="*/ 134 h 163"/>
              <a:gd name="T42" fmla="*/ 27 w 163"/>
              <a:gd name="T43" fmla="*/ 135 h 163"/>
              <a:gd name="T44" fmla="*/ 27 w 163"/>
              <a:gd name="T45" fmla="*/ 135 h 163"/>
              <a:gd name="T46" fmla="*/ 28 w 163"/>
              <a:gd name="T47" fmla="*/ 136 h 163"/>
              <a:gd name="T48" fmla="*/ 29 w 163"/>
              <a:gd name="T49" fmla="*/ 136 h 163"/>
              <a:gd name="T50" fmla="*/ 30 w 163"/>
              <a:gd name="T51" fmla="*/ 136 h 163"/>
              <a:gd name="T52" fmla="*/ 30 w 163"/>
              <a:gd name="T53" fmla="*/ 136 h 163"/>
              <a:gd name="T54" fmla="*/ 30 w 163"/>
              <a:gd name="T55" fmla="*/ 136 h 163"/>
              <a:gd name="T56" fmla="*/ 43 w 163"/>
              <a:gd name="T57" fmla="*/ 148 h 163"/>
              <a:gd name="T58" fmla="*/ 14 w 163"/>
              <a:gd name="T59" fmla="*/ 153 h 163"/>
              <a:gd name="T60" fmla="*/ 51 w 163"/>
              <a:gd name="T61" fmla="*/ 133 h 163"/>
              <a:gd name="T62" fmla="*/ 116 w 163"/>
              <a:gd name="T63" fmla="*/ 64 h 163"/>
              <a:gd name="T64" fmla="*/ 47 w 163"/>
              <a:gd name="T65" fmla="*/ 129 h 163"/>
              <a:gd name="T66" fmla="*/ 34 w 163"/>
              <a:gd name="T67" fmla="*/ 116 h 163"/>
              <a:gd name="T68" fmla="*/ 99 w 163"/>
              <a:gd name="T69" fmla="*/ 47 h 163"/>
              <a:gd name="T70" fmla="*/ 30 w 163"/>
              <a:gd name="T71" fmla="*/ 112 h 163"/>
              <a:gd name="T72" fmla="*/ 101 w 163"/>
              <a:gd name="T73" fmla="*/ 33 h 163"/>
              <a:gd name="T74" fmla="*/ 50 w 163"/>
              <a:gd name="T75" fmla="*/ 142 h 163"/>
              <a:gd name="T76" fmla="*/ 142 w 163"/>
              <a:gd name="T77" fmla="*/ 50 h 163"/>
              <a:gd name="T78" fmla="*/ 118 w 163"/>
              <a:gd name="T79" fmla="*/ 17 h 163"/>
              <a:gd name="T80" fmla="*/ 142 w 163"/>
              <a:gd name="T81" fmla="*/ 5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3" h="163">
                <a:moveTo>
                  <a:pt x="152" y="11"/>
                </a:moveTo>
                <a:cubicBezTo>
                  <a:pt x="142" y="0"/>
                  <a:pt x="126" y="0"/>
                  <a:pt x="116" y="11"/>
                </a:cubicBezTo>
                <a:cubicBezTo>
                  <a:pt x="11" y="115"/>
                  <a:pt x="11" y="115"/>
                  <a:pt x="11" y="115"/>
                </a:cubicBezTo>
                <a:cubicBezTo>
                  <a:pt x="11" y="115"/>
                  <a:pt x="11" y="115"/>
                  <a:pt x="11" y="115"/>
                </a:cubicBezTo>
                <a:cubicBezTo>
                  <a:pt x="11" y="115"/>
                  <a:pt x="11" y="115"/>
                  <a:pt x="11" y="115"/>
                </a:cubicBezTo>
                <a:cubicBezTo>
                  <a:pt x="11" y="116"/>
                  <a:pt x="11" y="116"/>
                  <a:pt x="10" y="116"/>
                </a:cubicBezTo>
                <a:cubicBezTo>
                  <a:pt x="10" y="116"/>
                  <a:pt x="10" y="116"/>
                  <a:pt x="10" y="116"/>
                </a:cubicBezTo>
                <a:cubicBezTo>
                  <a:pt x="10" y="116"/>
                  <a:pt x="10" y="116"/>
                  <a:pt x="10" y="116"/>
                </a:cubicBezTo>
                <a:cubicBezTo>
                  <a:pt x="0" y="159"/>
                  <a:pt x="0" y="159"/>
                  <a:pt x="0" y="159"/>
                </a:cubicBezTo>
                <a:cubicBezTo>
                  <a:pt x="0" y="160"/>
                  <a:pt x="0" y="160"/>
                  <a:pt x="0" y="160"/>
                </a:cubicBezTo>
                <a:cubicBezTo>
                  <a:pt x="0" y="160"/>
                  <a:pt x="0" y="160"/>
                  <a:pt x="0" y="160"/>
                </a:cubicBezTo>
                <a:cubicBezTo>
                  <a:pt x="0" y="160"/>
                  <a:pt x="0" y="161"/>
                  <a:pt x="0" y="161"/>
                </a:cubicBezTo>
                <a:cubicBezTo>
                  <a:pt x="0" y="161"/>
                  <a:pt x="0" y="161"/>
                  <a:pt x="0" y="161"/>
                </a:cubicBezTo>
                <a:cubicBezTo>
                  <a:pt x="0" y="162"/>
                  <a:pt x="1" y="162"/>
                  <a:pt x="1" y="162"/>
                </a:cubicBezTo>
                <a:cubicBezTo>
                  <a:pt x="1" y="162"/>
                  <a:pt x="1" y="163"/>
                  <a:pt x="2" y="163"/>
                </a:cubicBezTo>
                <a:cubicBezTo>
                  <a:pt x="2" y="163"/>
                  <a:pt x="3" y="163"/>
                  <a:pt x="3" y="163"/>
                </a:cubicBezTo>
                <a:cubicBezTo>
                  <a:pt x="3" y="163"/>
                  <a:pt x="3" y="163"/>
                  <a:pt x="4" y="163"/>
                </a:cubicBezTo>
                <a:cubicBezTo>
                  <a:pt x="47" y="153"/>
                  <a:pt x="47" y="153"/>
                  <a:pt x="47" y="153"/>
                </a:cubicBezTo>
                <a:cubicBezTo>
                  <a:pt x="47" y="153"/>
                  <a:pt x="47" y="153"/>
                  <a:pt x="47" y="153"/>
                </a:cubicBezTo>
                <a:cubicBezTo>
                  <a:pt x="47" y="153"/>
                  <a:pt x="47" y="153"/>
                  <a:pt x="47" y="152"/>
                </a:cubicBezTo>
                <a:cubicBezTo>
                  <a:pt x="47" y="152"/>
                  <a:pt x="47" y="152"/>
                  <a:pt x="48" y="152"/>
                </a:cubicBezTo>
                <a:cubicBezTo>
                  <a:pt x="48" y="152"/>
                  <a:pt x="48" y="152"/>
                  <a:pt x="48" y="152"/>
                </a:cubicBezTo>
                <a:cubicBezTo>
                  <a:pt x="48" y="152"/>
                  <a:pt x="48" y="152"/>
                  <a:pt x="48" y="152"/>
                </a:cubicBezTo>
                <a:cubicBezTo>
                  <a:pt x="152" y="47"/>
                  <a:pt x="152" y="47"/>
                  <a:pt x="152" y="47"/>
                </a:cubicBezTo>
                <a:cubicBezTo>
                  <a:pt x="163" y="37"/>
                  <a:pt x="163" y="21"/>
                  <a:pt x="152" y="11"/>
                </a:cubicBezTo>
                <a:close/>
                <a:moveTo>
                  <a:pt x="148" y="15"/>
                </a:moveTo>
                <a:cubicBezTo>
                  <a:pt x="155" y="22"/>
                  <a:pt x="156" y="33"/>
                  <a:pt x="150" y="41"/>
                </a:cubicBezTo>
                <a:cubicBezTo>
                  <a:pt x="122" y="13"/>
                  <a:pt x="122" y="13"/>
                  <a:pt x="122" y="13"/>
                </a:cubicBezTo>
                <a:cubicBezTo>
                  <a:pt x="130" y="7"/>
                  <a:pt x="141" y="8"/>
                  <a:pt x="148" y="15"/>
                </a:cubicBezTo>
                <a:close/>
                <a:moveTo>
                  <a:pt x="134" y="58"/>
                </a:moveTo>
                <a:cubicBezTo>
                  <a:pt x="105" y="29"/>
                  <a:pt x="105" y="29"/>
                  <a:pt x="105" y="29"/>
                </a:cubicBezTo>
                <a:cubicBezTo>
                  <a:pt x="109" y="25"/>
                  <a:pt x="109" y="25"/>
                  <a:pt x="109" y="25"/>
                </a:cubicBezTo>
                <a:cubicBezTo>
                  <a:pt x="138" y="54"/>
                  <a:pt x="138" y="54"/>
                  <a:pt x="138" y="54"/>
                </a:cubicBezTo>
                <a:lnTo>
                  <a:pt x="134" y="58"/>
                </a:lnTo>
                <a:close/>
                <a:moveTo>
                  <a:pt x="14" y="149"/>
                </a:moveTo>
                <a:cubicBezTo>
                  <a:pt x="13" y="148"/>
                  <a:pt x="11" y="148"/>
                  <a:pt x="10" y="149"/>
                </a:cubicBezTo>
                <a:cubicBezTo>
                  <a:pt x="8" y="151"/>
                  <a:pt x="8" y="151"/>
                  <a:pt x="8" y="151"/>
                </a:cubicBezTo>
                <a:cubicBezTo>
                  <a:pt x="15" y="120"/>
                  <a:pt x="15" y="120"/>
                  <a:pt x="15" y="120"/>
                </a:cubicBezTo>
                <a:cubicBezTo>
                  <a:pt x="28" y="118"/>
                  <a:pt x="28" y="118"/>
                  <a:pt x="28" y="118"/>
                </a:cubicBezTo>
                <a:cubicBezTo>
                  <a:pt x="27" y="133"/>
                  <a:pt x="27" y="133"/>
                  <a:pt x="27" y="133"/>
                </a:cubicBezTo>
                <a:cubicBezTo>
                  <a:pt x="27" y="133"/>
                  <a:pt x="27" y="133"/>
                  <a:pt x="27" y="133"/>
                </a:cubicBezTo>
                <a:cubicBezTo>
                  <a:pt x="27" y="134"/>
                  <a:pt x="27" y="134"/>
                  <a:pt x="27" y="134"/>
                </a:cubicBezTo>
                <a:cubicBezTo>
                  <a:pt x="27" y="134"/>
                  <a:pt x="27" y="134"/>
                  <a:pt x="27" y="134"/>
                </a:cubicBezTo>
                <a:cubicBezTo>
                  <a:pt x="27" y="134"/>
                  <a:pt x="27" y="134"/>
                  <a:pt x="27" y="135"/>
                </a:cubicBezTo>
                <a:cubicBezTo>
                  <a:pt x="27" y="135"/>
                  <a:pt x="27" y="135"/>
                  <a:pt x="27" y="135"/>
                </a:cubicBezTo>
                <a:cubicBezTo>
                  <a:pt x="27" y="135"/>
                  <a:pt x="27" y="135"/>
                  <a:pt x="27" y="135"/>
                </a:cubicBezTo>
                <a:cubicBezTo>
                  <a:pt x="28" y="136"/>
                  <a:pt x="28" y="136"/>
                  <a:pt x="28" y="136"/>
                </a:cubicBezTo>
                <a:cubicBezTo>
                  <a:pt x="28" y="136"/>
                  <a:pt x="28" y="136"/>
                  <a:pt x="28" y="136"/>
                </a:cubicBezTo>
                <a:cubicBezTo>
                  <a:pt x="28" y="136"/>
                  <a:pt x="29" y="136"/>
                  <a:pt x="29" y="136"/>
                </a:cubicBezTo>
                <a:cubicBezTo>
                  <a:pt x="29" y="136"/>
                  <a:pt x="29" y="136"/>
                  <a:pt x="29" y="136"/>
                </a:cubicBezTo>
                <a:cubicBezTo>
                  <a:pt x="29" y="136"/>
                  <a:pt x="29"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30" y="136"/>
                  <a:pt x="30" y="136"/>
                  <a:pt x="30" y="136"/>
                </a:cubicBezTo>
                <a:cubicBezTo>
                  <a:pt x="45" y="135"/>
                  <a:pt x="45" y="135"/>
                  <a:pt x="45" y="135"/>
                </a:cubicBezTo>
                <a:cubicBezTo>
                  <a:pt x="43" y="148"/>
                  <a:pt x="43" y="148"/>
                  <a:pt x="43" y="148"/>
                </a:cubicBezTo>
                <a:cubicBezTo>
                  <a:pt x="12" y="155"/>
                  <a:pt x="12" y="155"/>
                  <a:pt x="12" y="155"/>
                </a:cubicBezTo>
                <a:cubicBezTo>
                  <a:pt x="14" y="153"/>
                  <a:pt x="14" y="153"/>
                  <a:pt x="14" y="153"/>
                </a:cubicBezTo>
                <a:cubicBezTo>
                  <a:pt x="15" y="152"/>
                  <a:pt x="15" y="150"/>
                  <a:pt x="14" y="149"/>
                </a:cubicBezTo>
                <a:close/>
                <a:moveTo>
                  <a:pt x="51" y="133"/>
                </a:moveTo>
                <a:cubicBezTo>
                  <a:pt x="116" y="68"/>
                  <a:pt x="116" y="68"/>
                  <a:pt x="116" y="68"/>
                </a:cubicBezTo>
                <a:cubicBezTo>
                  <a:pt x="117" y="67"/>
                  <a:pt x="117" y="65"/>
                  <a:pt x="116" y="64"/>
                </a:cubicBezTo>
                <a:cubicBezTo>
                  <a:pt x="114" y="63"/>
                  <a:pt x="113" y="63"/>
                  <a:pt x="111" y="64"/>
                </a:cubicBezTo>
                <a:cubicBezTo>
                  <a:pt x="47" y="129"/>
                  <a:pt x="47" y="129"/>
                  <a:pt x="47" y="129"/>
                </a:cubicBezTo>
                <a:cubicBezTo>
                  <a:pt x="33" y="130"/>
                  <a:pt x="33" y="130"/>
                  <a:pt x="33" y="130"/>
                </a:cubicBezTo>
                <a:cubicBezTo>
                  <a:pt x="34" y="116"/>
                  <a:pt x="34" y="116"/>
                  <a:pt x="34" y="116"/>
                </a:cubicBezTo>
                <a:cubicBezTo>
                  <a:pt x="99" y="52"/>
                  <a:pt x="99" y="52"/>
                  <a:pt x="99" y="52"/>
                </a:cubicBezTo>
                <a:cubicBezTo>
                  <a:pt x="100" y="50"/>
                  <a:pt x="100" y="49"/>
                  <a:pt x="99" y="47"/>
                </a:cubicBezTo>
                <a:cubicBezTo>
                  <a:pt x="98" y="46"/>
                  <a:pt x="96" y="46"/>
                  <a:pt x="95" y="47"/>
                </a:cubicBezTo>
                <a:cubicBezTo>
                  <a:pt x="30" y="112"/>
                  <a:pt x="30" y="112"/>
                  <a:pt x="30" y="112"/>
                </a:cubicBezTo>
                <a:cubicBezTo>
                  <a:pt x="21" y="113"/>
                  <a:pt x="21" y="113"/>
                  <a:pt x="21" y="113"/>
                </a:cubicBezTo>
                <a:cubicBezTo>
                  <a:pt x="101" y="33"/>
                  <a:pt x="101" y="33"/>
                  <a:pt x="101" y="33"/>
                </a:cubicBezTo>
                <a:cubicBezTo>
                  <a:pt x="130" y="62"/>
                  <a:pt x="130" y="62"/>
                  <a:pt x="130" y="62"/>
                </a:cubicBezTo>
                <a:cubicBezTo>
                  <a:pt x="50" y="142"/>
                  <a:pt x="50" y="142"/>
                  <a:pt x="50" y="142"/>
                </a:cubicBezTo>
                <a:lnTo>
                  <a:pt x="51" y="133"/>
                </a:lnTo>
                <a:close/>
                <a:moveTo>
                  <a:pt x="142" y="50"/>
                </a:moveTo>
                <a:cubicBezTo>
                  <a:pt x="113" y="21"/>
                  <a:pt x="113" y="21"/>
                  <a:pt x="113" y="21"/>
                </a:cubicBezTo>
                <a:cubicBezTo>
                  <a:pt x="118" y="17"/>
                  <a:pt x="118" y="17"/>
                  <a:pt x="118" y="17"/>
                </a:cubicBezTo>
                <a:cubicBezTo>
                  <a:pt x="146" y="45"/>
                  <a:pt x="146" y="45"/>
                  <a:pt x="146" y="45"/>
                </a:cubicBezTo>
                <a:lnTo>
                  <a:pt x="142" y="50"/>
                </a:lnTo>
                <a:close/>
              </a:path>
            </a:pathLst>
          </a:custGeom>
          <a:solidFill>
            <a:srgbClr val="5FAEA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49" name="Freeform 2123"/>
          <p:cNvSpPr>
            <a:spLocks noEditPoints="1"/>
          </p:cNvSpPr>
          <p:nvPr>
            <p:custDataLst>
              <p:tags r:id="rId13"/>
            </p:custDataLst>
          </p:nvPr>
        </p:nvSpPr>
        <p:spPr bwMode="auto">
          <a:xfrm>
            <a:off x="5869305" y="2018030"/>
            <a:ext cx="478790" cy="521335"/>
          </a:xfrm>
          <a:custGeom>
            <a:avLst/>
            <a:gdLst>
              <a:gd name="T0" fmla="*/ 24 w 148"/>
              <a:gd name="T1" fmla="*/ 74 h 160"/>
              <a:gd name="T2" fmla="*/ 56 w 148"/>
              <a:gd name="T3" fmla="*/ 148 h 160"/>
              <a:gd name="T4" fmla="*/ 62 w 148"/>
              <a:gd name="T5" fmla="*/ 151 h 160"/>
              <a:gd name="T6" fmla="*/ 65 w 148"/>
              <a:gd name="T7" fmla="*/ 160 h 160"/>
              <a:gd name="T8" fmla="*/ 86 w 148"/>
              <a:gd name="T9" fmla="*/ 157 h 160"/>
              <a:gd name="T10" fmla="*/ 89 w 148"/>
              <a:gd name="T11" fmla="*/ 151 h 160"/>
              <a:gd name="T12" fmla="*/ 92 w 148"/>
              <a:gd name="T13" fmla="*/ 121 h 160"/>
              <a:gd name="T14" fmla="*/ 74 w 148"/>
              <a:gd name="T15" fmla="*/ 24 h 160"/>
              <a:gd name="T16" fmla="*/ 80 w 148"/>
              <a:gd name="T17" fmla="*/ 148 h 160"/>
              <a:gd name="T18" fmla="*/ 68 w 148"/>
              <a:gd name="T19" fmla="*/ 154 h 160"/>
              <a:gd name="T20" fmla="*/ 65 w 148"/>
              <a:gd name="T21" fmla="*/ 145 h 160"/>
              <a:gd name="T22" fmla="*/ 62 w 148"/>
              <a:gd name="T23" fmla="*/ 130 h 160"/>
              <a:gd name="T24" fmla="*/ 86 w 148"/>
              <a:gd name="T25" fmla="*/ 145 h 160"/>
              <a:gd name="T26" fmla="*/ 88 w 148"/>
              <a:gd name="T27" fmla="*/ 116 h 160"/>
              <a:gd name="T28" fmla="*/ 86 w 148"/>
              <a:gd name="T29" fmla="*/ 124 h 160"/>
              <a:gd name="T30" fmla="*/ 62 w 148"/>
              <a:gd name="T31" fmla="*/ 119 h 160"/>
              <a:gd name="T32" fmla="*/ 30 w 148"/>
              <a:gd name="T33" fmla="*/ 74 h 160"/>
              <a:gd name="T34" fmla="*/ 119 w 148"/>
              <a:gd name="T35" fmla="*/ 74 h 160"/>
              <a:gd name="T36" fmla="*/ 71 w 148"/>
              <a:gd name="T37" fmla="*/ 15 h 160"/>
              <a:gd name="T38" fmla="*/ 74 w 148"/>
              <a:gd name="T39" fmla="*/ 0 h 160"/>
              <a:gd name="T40" fmla="*/ 77 w 148"/>
              <a:gd name="T41" fmla="*/ 15 h 160"/>
              <a:gd name="T42" fmla="*/ 71 w 148"/>
              <a:gd name="T43" fmla="*/ 15 h 160"/>
              <a:gd name="T44" fmla="*/ 145 w 148"/>
              <a:gd name="T45" fmla="*/ 77 h 160"/>
              <a:gd name="T46" fmla="*/ 130 w 148"/>
              <a:gd name="T47" fmla="*/ 74 h 160"/>
              <a:gd name="T48" fmla="*/ 145 w 148"/>
              <a:gd name="T49" fmla="*/ 71 h 160"/>
              <a:gd name="T50" fmla="*/ 18 w 148"/>
              <a:gd name="T51" fmla="*/ 74 h 160"/>
              <a:gd name="T52" fmla="*/ 3 w 148"/>
              <a:gd name="T53" fmla="*/ 77 h 160"/>
              <a:gd name="T54" fmla="*/ 3 w 148"/>
              <a:gd name="T55" fmla="*/ 71 h 160"/>
              <a:gd name="T56" fmla="*/ 18 w 148"/>
              <a:gd name="T57" fmla="*/ 74 h 160"/>
              <a:gd name="T58" fmla="*/ 126 w 148"/>
              <a:gd name="T59" fmla="*/ 26 h 160"/>
              <a:gd name="T60" fmla="*/ 116 w 148"/>
              <a:gd name="T61" fmla="*/ 35 h 160"/>
              <a:gd name="T62" fmla="*/ 114 w 148"/>
              <a:gd name="T63" fmla="*/ 30 h 160"/>
              <a:gd name="T64" fmla="*/ 126 w 148"/>
              <a:gd name="T65" fmla="*/ 22 h 160"/>
              <a:gd name="T66" fmla="*/ 34 w 148"/>
              <a:gd name="T67" fmla="*/ 118 h 160"/>
              <a:gd name="T68" fmla="*/ 24 w 148"/>
              <a:gd name="T69" fmla="*/ 127 h 160"/>
              <a:gd name="T70" fmla="*/ 22 w 148"/>
              <a:gd name="T71" fmla="*/ 122 h 160"/>
              <a:gd name="T72" fmla="*/ 34 w 148"/>
              <a:gd name="T73" fmla="*/ 114 h 160"/>
              <a:gd name="T74" fmla="*/ 126 w 148"/>
              <a:gd name="T75" fmla="*/ 126 h 160"/>
              <a:gd name="T76" fmla="*/ 122 w 148"/>
              <a:gd name="T77" fmla="*/ 126 h 160"/>
              <a:gd name="T78" fmla="*/ 114 w 148"/>
              <a:gd name="T79" fmla="*/ 114 h 160"/>
              <a:gd name="T80" fmla="*/ 126 w 148"/>
              <a:gd name="T81" fmla="*/ 122 h 160"/>
              <a:gd name="T82" fmla="*/ 22 w 148"/>
              <a:gd name="T83" fmla="*/ 22 h 160"/>
              <a:gd name="T84" fmla="*/ 34 w 148"/>
              <a:gd name="T85" fmla="*/ 30 h 160"/>
              <a:gd name="T86" fmla="*/ 32 w 148"/>
              <a:gd name="T87" fmla="*/ 35 h 160"/>
              <a:gd name="T88" fmla="*/ 22 w 148"/>
              <a:gd name="T89" fmla="*/ 26 h 160"/>
              <a:gd name="T90" fmla="*/ 74 w 148"/>
              <a:gd name="T91" fmla="*/ 44 h 160"/>
              <a:gd name="T92" fmla="*/ 41 w 148"/>
              <a:gd name="T93" fmla="*/ 77 h 160"/>
              <a:gd name="T94" fmla="*/ 74 w 148"/>
              <a:gd name="T95" fmla="*/ 3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8" h="160">
                <a:moveTo>
                  <a:pt x="74" y="24"/>
                </a:moveTo>
                <a:cubicBezTo>
                  <a:pt x="46" y="24"/>
                  <a:pt x="24" y="46"/>
                  <a:pt x="24" y="74"/>
                </a:cubicBezTo>
                <a:cubicBezTo>
                  <a:pt x="24" y="95"/>
                  <a:pt x="37" y="114"/>
                  <a:pt x="56" y="121"/>
                </a:cubicBezTo>
                <a:cubicBezTo>
                  <a:pt x="56" y="148"/>
                  <a:pt x="56" y="148"/>
                  <a:pt x="56" y="148"/>
                </a:cubicBezTo>
                <a:cubicBezTo>
                  <a:pt x="56" y="150"/>
                  <a:pt x="58" y="151"/>
                  <a:pt x="59" y="151"/>
                </a:cubicBezTo>
                <a:cubicBezTo>
                  <a:pt x="62" y="151"/>
                  <a:pt x="62" y="151"/>
                  <a:pt x="62" y="151"/>
                </a:cubicBezTo>
                <a:cubicBezTo>
                  <a:pt x="62" y="157"/>
                  <a:pt x="62" y="157"/>
                  <a:pt x="62" y="157"/>
                </a:cubicBezTo>
                <a:cubicBezTo>
                  <a:pt x="62" y="159"/>
                  <a:pt x="64" y="160"/>
                  <a:pt x="65" y="160"/>
                </a:cubicBezTo>
                <a:cubicBezTo>
                  <a:pt x="83" y="160"/>
                  <a:pt x="83" y="160"/>
                  <a:pt x="83" y="160"/>
                </a:cubicBezTo>
                <a:cubicBezTo>
                  <a:pt x="85" y="160"/>
                  <a:pt x="86" y="159"/>
                  <a:pt x="86" y="157"/>
                </a:cubicBezTo>
                <a:cubicBezTo>
                  <a:pt x="86" y="151"/>
                  <a:pt x="86" y="151"/>
                  <a:pt x="86" y="151"/>
                </a:cubicBezTo>
                <a:cubicBezTo>
                  <a:pt x="89" y="151"/>
                  <a:pt x="89" y="151"/>
                  <a:pt x="89" y="151"/>
                </a:cubicBezTo>
                <a:cubicBezTo>
                  <a:pt x="91" y="151"/>
                  <a:pt x="92" y="150"/>
                  <a:pt x="92" y="148"/>
                </a:cubicBezTo>
                <a:cubicBezTo>
                  <a:pt x="92" y="121"/>
                  <a:pt x="92" y="121"/>
                  <a:pt x="92" y="121"/>
                </a:cubicBezTo>
                <a:cubicBezTo>
                  <a:pt x="111" y="114"/>
                  <a:pt x="124" y="95"/>
                  <a:pt x="124" y="74"/>
                </a:cubicBezTo>
                <a:cubicBezTo>
                  <a:pt x="124" y="46"/>
                  <a:pt x="102" y="24"/>
                  <a:pt x="74" y="24"/>
                </a:cubicBezTo>
                <a:close/>
                <a:moveTo>
                  <a:pt x="83" y="145"/>
                </a:moveTo>
                <a:cubicBezTo>
                  <a:pt x="81" y="145"/>
                  <a:pt x="80" y="147"/>
                  <a:pt x="80" y="148"/>
                </a:cubicBezTo>
                <a:cubicBezTo>
                  <a:pt x="80" y="154"/>
                  <a:pt x="80" y="154"/>
                  <a:pt x="80" y="154"/>
                </a:cubicBezTo>
                <a:cubicBezTo>
                  <a:pt x="68" y="154"/>
                  <a:pt x="68" y="154"/>
                  <a:pt x="68" y="154"/>
                </a:cubicBezTo>
                <a:cubicBezTo>
                  <a:pt x="68" y="148"/>
                  <a:pt x="68" y="148"/>
                  <a:pt x="68" y="148"/>
                </a:cubicBezTo>
                <a:cubicBezTo>
                  <a:pt x="68" y="147"/>
                  <a:pt x="67" y="145"/>
                  <a:pt x="65" y="145"/>
                </a:cubicBezTo>
                <a:cubicBezTo>
                  <a:pt x="62" y="145"/>
                  <a:pt x="62" y="145"/>
                  <a:pt x="62" y="145"/>
                </a:cubicBezTo>
                <a:cubicBezTo>
                  <a:pt x="62" y="130"/>
                  <a:pt x="62" y="130"/>
                  <a:pt x="62" y="130"/>
                </a:cubicBezTo>
                <a:cubicBezTo>
                  <a:pt x="86" y="130"/>
                  <a:pt x="86" y="130"/>
                  <a:pt x="86" y="130"/>
                </a:cubicBezTo>
                <a:cubicBezTo>
                  <a:pt x="86" y="145"/>
                  <a:pt x="86" y="145"/>
                  <a:pt x="86" y="145"/>
                </a:cubicBezTo>
                <a:lnTo>
                  <a:pt x="83" y="145"/>
                </a:lnTo>
                <a:close/>
                <a:moveTo>
                  <a:pt x="88" y="116"/>
                </a:moveTo>
                <a:cubicBezTo>
                  <a:pt x="87" y="117"/>
                  <a:pt x="86" y="118"/>
                  <a:pt x="86" y="119"/>
                </a:cubicBezTo>
                <a:cubicBezTo>
                  <a:pt x="86" y="124"/>
                  <a:pt x="86" y="124"/>
                  <a:pt x="86" y="124"/>
                </a:cubicBezTo>
                <a:cubicBezTo>
                  <a:pt x="62" y="124"/>
                  <a:pt x="62" y="124"/>
                  <a:pt x="62" y="124"/>
                </a:cubicBezTo>
                <a:cubicBezTo>
                  <a:pt x="62" y="119"/>
                  <a:pt x="62" y="119"/>
                  <a:pt x="62" y="119"/>
                </a:cubicBezTo>
                <a:cubicBezTo>
                  <a:pt x="62" y="118"/>
                  <a:pt x="61" y="117"/>
                  <a:pt x="60" y="116"/>
                </a:cubicBezTo>
                <a:cubicBezTo>
                  <a:pt x="42" y="110"/>
                  <a:pt x="30" y="93"/>
                  <a:pt x="30" y="74"/>
                </a:cubicBezTo>
                <a:cubicBezTo>
                  <a:pt x="30" y="50"/>
                  <a:pt x="50" y="30"/>
                  <a:pt x="74" y="30"/>
                </a:cubicBezTo>
                <a:cubicBezTo>
                  <a:pt x="99" y="30"/>
                  <a:pt x="119" y="50"/>
                  <a:pt x="119" y="74"/>
                </a:cubicBezTo>
                <a:cubicBezTo>
                  <a:pt x="119" y="93"/>
                  <a:pt x="106" y="110"/>
                  <a:pt x="88" y="116"/>
                </a:cubicBezTo>
                <a:close/>
                <a:moveTo>
                  <a:pt x="71" y="15"/>
                </a:moveTo>
                <a:cubicBezTo>
                  <a:pt x="71" y="3"/>
                  <a:pt x="71" y="3"/>
                  <a:pt x="71" y="3"/>
                </a:cubicBezTo>
                <a:cubicBezTo>
                  <a:pt x="71" y="1"/>
                  <a:pt x="72" y="0"/>
                  <a:pt x="74" y="0"/>
                </a:cubicBezTo>
                <a:cubicBezTo>
                  <a:pt x="76" y="0"/>
                  <a:pt x="77" y="1"/>
                  <a:pt x="77" y="3"/>
                </a:cubicBezTo>
                <a:cubicBezTo>
                  <a:pt x="77" y="15"/>
                  <a:pt x="77" y="15"/>
                  <a:pt x="77" y="15"/>
                </a:cubicBezTo>
                <a:cubicBezTo>
                  <a:pt x="77" y="16"/>
                  <a:pt x="76" y="18"/>
                  <a:pt x="74" y="18"/>
                </a:cubicBezTo>
                <a:cubicBezTo>
                  <a:pt x="72" y="18"/>
                  <a:pt x="71" y="16"/>
                  <a:pt x="71" y="15"/>
                </a:cubicBezTo>
                <a:close/>
                <a:moveTo>
                  <a:pt x="148" y="74"/>
                </a:moveTo>
                <a:cubicBezTo>
                  <a:pt x="148" y="76"/>
                  <a:pt x="147" y="77"/>
                  <a:pt x="145" y="77"/>
                </a:cubicBezTo>
                <a:cubicBezTo>
                  <a:pt x="133" y="77"/>
                  <a:pt x="133" y="77"/>
                  <a:pt x="133" y="77"/>
                </a:cubicBezTo>
                <a:cubicBezTo>
                  <a:pt x="132" y="77"/>
                  <a:pt x="130" y="76"/>
                  <a:pt x="130" y="74"/>
                </a:cubicBezTo>
                <a:cubicBezTo>
                  <a:pt x="130" y="72"/>
                  <a:pt x="132" y="71"/>
                  <a:pt x="133" y="71"/>
                </a:cubicBezTo>
                <a:cubicBezTo>
                  <a:pt x="145" y="71"/>
                  <a:pt x="145" y="71"/>
                  <a:pt x="145" y="71"/>
                </a:cubicBezTo>
                <a:cubicBezTo>
                  <a:pt x="147" y="71"/>
                  <a:pt x="148" y="72"/>
                  <a:pt x="148" y="74"/>
                </a:cubicBezTo>
                <a:close/>
                <a:moveTo>
                  <a:pt x="18" y="74"/>
                </a:moveTo>
                <a:cubicBezTo>
                  <a:pt x="18" y="76"/>
                  <a:pt x="16" y="77"/>
                  <a:pt x="15" y="77"/>
                </a:cubicBezTo>
                <a:cubicBezTo>
                  <a:pt x="3" y="77"/>
                  <a:pt x="3" y="77"/>
                  <a:pt x="3" y="77"/>
                </a:cubicBezTo>
                <a:cubicBezTo>
                  <a:pt x="1" y="77"/>
                  <a:pt x="0" y="76"/>
                  <a:pt x="0" y="74"/>
                </a:cubicBezTo>
                <a:cubicBezTo>
                  <a:pt x="0" y="72"/>
                  <a:pt x="1" y="71"/>
                  <a:pt x="3" y="71"/>
                </a:cubicBezTo>
                <a:cubicBezTo>
                  <a:pt x="15" y="71"/>
                  <a:pt x="15" y="71"/>
                  <a:pt x="15" y="71"/>
                </a:cubicBezTo>
                <a:cubicBezTo>
                  <a:pt x="16" y="71"/>
                  <a:pt x="18" y="72"/>
                  <a:pt x="18" y="74"/>
                </a:cubicBezTo>
                <a:close/>
                <a:moveTo>
                  <a:pt x="126" y="22"/>
                </a:moveTo>
                <a:cubicBezTo>
                  <a:pt x="128" y="23"/>
                  <a:pt x="128" y="25"/>
                  <a:pt x="126" y="26"/>
                </a:cubicBezTo>
                <a:cubicBezTo>
                  <a:pt x="118" y="34"/>
                  <a:pt x="118" y="34"/>
                  <a:pt x="118" y="34"/>
                </a:cubicBezTo>
                <a:cubicBezTo>
                  <a:pt x="117" y="35"/>
                  <a:pt x="117" y="35"/>
                  <a:pt x="116" y="35"/>
                </a:cubicBezTo>
                <a:cubicBezTo>
                  <a:pt x="115" y="35"/>
                  <a:pt x="114" y="35"/>
                  <a:pt x="114" y="34"/>
                </a:cubicBezTo>
                <a:cubicBezTo>
                  <a:pt x="113" y="33"/>
                  <a:pt x="113" y="31"/>
                  <a:pt x="114" y="30"/>
                </a:cubicBezTo>
                <a:cubicBezTo>
                  <a:pt x="122" y="22"/>
                  <a:pt x="122" y="22"/>
                  <a:pt x="122" y="22"/>
                </a:cubicBezTo>
                <a:cubicBezTo>
                  <a:pt x="123" y="21"/>
                  <a:pt x="125" y="21"/>
                  <a:pt x="126" y="22"/>
                </a:cubicBezTo>
                <a:close/>
                <a:moveTo>
                  <a:pt x="34" y="114"/>
                </a:moveTo>
                <a:cubicBezTo>
                  <a:pt x="35" y="115"/>
                  <a:pt x="35" y="117"/>
                  <a:pt x="34" y="118"/>
                </a:cubicBezTo>
                <a:cubicBezTo>
                  <a:pt x="26" y="126"/>
                  <a:pt x="26" y="126"/>
                  <a:pt x="26" y="126"/>
                </a:cubicBezTo>
                <a:cubicBezTo>
                  <a:pt x="25" y="127"/>
                  <a:pt x="25" y="127"/>
                  <a:pt x="24" y="127"/>
                </a:cubicBezTo>
                <a:cubicBezTo>
                  <a:pt x="23" y="127"/>
                  <a:pt x="22" y="127"/>
                  <a:pt x="22" y="126"/>
                </a:cubicBezTo>
                <a:cubicBezTo>
                  <a:pt x="21" y="125"/>
                  <a:pt x="21" y="123"/>
                  <a:pt x="22" y="122"/>
                </a:cubicBezTo>
                <a:cubicBezTo>
                  <a:pt x="30" y="114"/>
                  <a:pt x="30" y="114"/>
                  <a:pt x="30" y="114"/>
                </a:cubicBezTo>
                <a:cubicBezTo>
                  <a:pt x="31" y="113"/>
                  <a:pt x="33" y="113"/>
                  <a:pt x="34" y="114"/>
                </a:cubicBezTo>
                <a:close/>
                <a:moveTo>
                  <a:pt x="126" y="122"/>
                </a:moveTo>
                <a:cubicBezTo>
                  <a:pt x="128" y="123"/>
                  <a:pt x="128" y="125"/>
                  <a:pt x="126" y="126"/>
                </a:cubicBezTo>
                <a:cubicBezTo>
                  <a:pt x="126" y="127"/>
                  <a:pt x="125" y="127"/>
                  <a:pt x="124" y="127"/>
                </a:cubicBezTo>
                <a:cubicBezTo>
                  <a:pt x="124" y="127"/>
                  <a:pt x="123" y="127"/>
                  <a:pt x="122" y="126"/>
                </a:cubicBezTo>
                <a:cubicBezTo>
                  <a:pt x="114" y="118"/>
                  <a:pt x="114" y="118"/>
                  <a:pt x="114" y="118"/>
                </a:cubicBezTo>
                <a:cubicBezTo>
                  <a:pt x="113" y="117"/>
                  <a:pt x="113" y="115"/>
                  <a:pt x="114" y="114"/>
                </a:cubicBezTo>
                <a:cubicBezTo>
                  <a:pt x="115" y="113"/>
                  <a:pt x="117" y="113"/>
                  <a:pt x="118" y="114"/>
                </a:cubicBezTo>
                <a:lnTo>
                  <a:pt x="126" y="122"/>
                </a:lnTo>
                <a:close/>
                <a:moveTo>
                  <a:pt x="22" y="26"/>
                </a:moveTo>
                <a:cubicBezTo>
                  <a:pt x="21" y="25"/>
                  <a:pt x="21" y="23"/>
                  <a:pt x="22" y="22"/>
                </a:cubicBezTo>
                <a:cubicBezTo>
                  <a:pt x="23" y="21"/>
                  <a:pt x="25" y="21"/>
                  <a:pt x="26" y="22"/>
                </a:cubicBezTo>
                <a:cubicBezTo>
                  <a:pt x="34" y="30"/>
                  <a:pt x="34" y="30"/>
                  <a:pt x="34" y="30"/>
                </a:cubicBezTo>
                <a:cubicBezTo>
                  <a:pt x="35" y="31"/>
                  <a:pt x="35" y="33"/>
                  <a:pt x="34" y="34"/>
                </a:cubicBezTo>
                <a:cubicBezTo>
                  <a:pt x="34" y="35"/>
                  <a:pt x="33" y="35"/>
                  <a:pt x="32" y="35"/>
                </a:cubicBezTo>
                <a:cubicBezTo>
                  <a:pt x="31" y="35"/>
                  <a:pt x="31" y="35"/>
                  <a:pt x="30" y="34"/>
                </a:cubicBezTo>
                <a:lnTo>
                  <a:pt x="22" y="26"/>
                </a:lnTo>
                <a:close/>
                <a:moveTo>
                  <a:pt x="77" y="41"/>
                </a:moveTo>
                <a:cubicBezTo>
                  <a:pt x="77" y="43"/>
                  <a:pt x="76" y="44"/>
                  <a:pt x="74" y="44"/>
                </a:cubicBezTo>
                <a:cubicBezTo>
                  <a:pt x="58" y="44"/>
                  <a:pt x="44" y="58"/>
                  <a:pt x="44" y="74"/>
                </a:cubicBezTo>
                <a:cubicBezTo>
                  <a:pt x="44" y="76"/>
                  <a:pt x="43" y="77"/>
                  <a:pt x="41" y="77"/>
                </a:cubicBezTo>
                <a:cubicBezTo>
                  <a:pt x="40" y="77"/>
                  <a:pt x="39" y="76"/>
                  <a:pt x="39" y="74"/>
                </a:cubicBezTo>
                <a:cubicBezTo>
                  <a:pt x="39" y="54"/>
                  <a:pt x="54" y="39"/>
                  <a:pt x="74" y="39"/>
                </a:cubicBezTo>
                <a:cubicBezTo>
                  <a:pt x="76" y="39"/>
                  <a:pt x="77" y="40"/>
                  <a:pt x="77" y="41"/>
                </a:cubicBezTo>
                <a:close/>
              </a:path>
            </a:pathLst>
          </a:custGeom>
          <a:solidFill>
            <a:srgbClr val="5FAEAE"/>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242524"/>
              </a:solidFill>
              <a:effectLst/>
              <a:uLnTx/>
              <a:uFillTx/>
              <a:latin typeface="微软雅黑" panose="020B0503020204020204" charset="-122"/>
              <a:ea typeface="+mn-ea"/>
              <a:cs typeface="+mn-cs"/>
            </a:endParaRPr>
          </a:p>
        </p:txBody>
      </p:sp>
      <p:sp>
        <p:nvSpPr>
          <p:cNvPr id="50" name="文本框 49"/>
          <p:cNvSpPr txBox="1"/>
          <p:nvPr>
            <p:custDataLst>
              <p:tags r:id="rId14"/>
            </p:custDataLst>
          </p:nvPr>
        </p:nvSpPr>
        <p:spPr>
          <a:xfrm>
            <a:off x="750570" y="3438525"/>
            <a:ext cx="3394075" cy="566420"/>
          </a:xfrm>
          <a:prstGeom prst="rect">
            <a:avLst/>
          </a:prstGeom>
          <a:noFill/>
          <a:ln>
            <a:noFill/>
          </a:ln>
        </p:spPr>
        <p:txBody>
          <a:bodyPr wrap="square" rtlCol="0" anchor="ctr" anchorCtr="0">
            <a:noAutofit/>
          </a:bodyPr>
          <a:lstStyle/>
          <a:p>
            <a:pPr algn="ctr"/>
            <a:r>
              <a:rPr lang="zh-CN" altLang="en-US" b="1">
                <a:latin typeface="微软雅黑" panose="020B0503020204020204" charset="-122"/>
                <a:ea typeface="微软雅黑" panose="020B0503020204020204" charset="-122"/>
                <a:cs typeface="微软雅黑" panose="020B0503020204020204" charset="-122"/>
              </a:rPr>
              <a:t>提取条件</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1" name="文本框 50"/>
          <p:cNvSpPr txBox="1"/>
          <p:nvPr>
            <p:custDataLst>
              <p:tags r:id="rId15"/>
            </p:custDataLst>
          </p:nvPr>
        </p:nvSpPr>
        <p:spPr>
          <a:xfrm>
            <a:off x="749935" y="4098290"/>
            <a:ext cx="3395345" cy="2321560"/>
          </a:xfrm>
          <a:prstGeom prst="rect">
            <a:avLst/>
          </a:prstGeom>
          <a:noFill/>
          <a:ln>
            <a:noFill/>
          </a:ln>
        </p:spPr>
        <p:txBody>
          <a:bodyPr wrap="square" rtlCol="0">
            <a:noAutofit/>
          </a:bodyPr>
          <a:lstStyle/>
          <a:p>
            <a:pPr algn="ctr"/>
            <a:r>
              <a:rPr lang="zh-CN" altLang="en-US" sz="1400">
                <a:latin typeface="微软雅黑" panose="020B0503020204020204" charset="-122"/>
                <a:ea typeface="微软雅黑" panose="020B0503020204020204" charset="-122"/>
                <a:cs typeface="微软雅黑" panose="020B0503020204020204" charset="-122"/>
              </a:rPr>
              <a:t>公积金提取不是随意进行的，必须符合一定条件。常见的提取条件包括：购买、建造、翻建或大修自住房；退休、离职；以及一些特殊情况比如重大疾病等。职工需向公积金管理中心提出申请并提交相应的证明材料。</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52" name="文本框 51"/>
          <p:cNvSpPr txBox="1"/>
          <p:nvPr>
            <p:custDataLst>
              <p:tags r:id="rId16"/>
            </p:custDataLst>
          </p:nvPr>
        </p:nvSpPr>
        <p:spPr>
          <a:xfrm>
            <a:off x="4410075" y="3438525"/>
            <a:ext cx="3394075" cy="566420"/>
          </a:xfrm>
          <a:prstGeom prst="rect">
            <a:avLst/>
          </a:prstGeom>
          <a:noFill/>
          <a:ln>
            <a:noFill/>
          </a:ln>
        </p:spPr>
        <p:txBody>
          <a:bodyPr wrap="square" rtlCol="0" anchor="ctr" anchorCtr="0">
            <a:noAutofit/>
          </a:bodyPr>
          <a:lstStyle/>
          <a:p>
            <a:pPr algn="ctr"/>
            <a:r>
              <a:rPr lang="zh-CN" altLang="en-US" b="1">
                <a:latin typeface="微软雅黑" panose="020B0503020204020204" charset="-122"/>
                <a:ea typeface="微软雅黑" panose="020B0503020204020204" charset="-122"/>
                <a:cs typeface="微软雅黑" panose="020B0503020204020204" charset="-122"/>
              </a:rPr>
              <a:t>提取流程</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3" name="文本框 52"/>
          <p:cNvSpPr txBox="1"/>
          <p:nvPr>
            <p:custDataLst>
              <p:tags r:id="rId17"/>
            </p:custDataLst>
          </p:nvPr>
        </p:nvSpPr>
        <p:spPr>
          <a:xfrm>
            <a:off x="4409440" y="4098290"/>
            <a:ext cx="3395345" cy="2321560"/>
          </a:xfrm>
          <a:prstGeom prst="rect">
            <a:avLst/>
          </a:prstGeom>
          <a:noFill/>
          <a:ln>
            <a:noFill/>
          </a:ln>
        </p:spPr>
        <p:txBody>
          <a:bodyPr wrap="square" rtlCol="0">
            <a:noAutofit/>
          </a:bodyPr>
          <a:lstStyle/>
          <a:p>
            <a:pPr algn="ctr"/>
            <a:r>
              <a:rPr lang="zh-CN" altLang="en-US" sz="1400">
                <a:latin typeface="微软雅黑" panose="020B0503020204020204" charset="-122"/>
                <a:ea typeface="微软雅黑" panose="020B0503020204020204" charset="-122"/>
                <a:cs typeface="微软雅黑" panose="020B0503020204020204" charset="-122"/>
              </a:rPr>
              <a:t>公积金提取流程一般开始于职工向所在单位提出申请，随后单位会对申请进行审核。审核通过后，职工需填写提取申请表，并提供相关证明文件，再由单位汇总后提交至公积金管理中心进行审批。一旦审批通过，相关款项便会转入职工指定的银行账户中。</a:t>
            </a:r>
            <a:endParaRPr lang="zh-CN" altLang="en-US" sz="1400">
              <a:latin typeface="微软雅黑" panose="020B0503020204020204" charset="-122"/>
              <a:ea typeface="微软雅黑" panose="020B0503020204020204" charset="-122"/>
              <a:cs typeface="微软雅黑" panose="020B0503020204020204" charset="-122"/>
            </a:endParaRPr>
          </a:p>
        </p:txBody>
      </p:sp>
      <p:sp>
        <p:nvSpPr>
          <p:cNvPr id="54" name="文本框 53"/>
          <p:cNvSpPr txBox="1"/>
          <p:nvPr>
            <p:custDataLst>
              <p:tags r:id="rId18"/>
            </p:custDataLst>
          </p:nvPr>
        </p:nvSpPr>
        <p:spPr>
          <a:xfrm>
            <a:off x="8031480" y="3438525"/>
            <a:ext cx="3394075" cy="566420"/>
          </a:xfrm>
          <a:prstGeom prst="rect">
            <a:avLst/>
          </a:prstGeom>
          <a:noFill/>
          <a:ln>
            <a:noFill/>
          </a:ln>
        </p:spPr>
        <p:txBody>
          <a:bodyPr wrap="square" rtlCol="0" anchor="ctr" anchorCtr="0">
            <a:noAutofit/>
          </a:bodyPr>
          <a:lstStyle/>
          <a:p>
            <a:pPr algn="ctr"/>
            <a:r>
              <a:rPr lang="zh-CN" altLang="en-US" b="1">
                <a:latin typeface="微软雅黑" panose="020B0503020204020204" charset="-122"/>
                <a:ea typeface="微软雅黑" panose="020B0503020204020204" charset="-122"/>
                <a:cs typeface="微软雅黑" panose="020B0503020204020204" charset="-122"/>
              </a:rPr>
              <a:t>提取额度</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55" name="文本框 54"/>
          <p:cNvSpPr txBox="1"/>
          <p:nvPr>
            <p:custDataLst>
              <p:tags r:id="rId19"/>
            </p:custDataLst>
          </p:nvPr>
        </p:nvSpPr>
        <p:spPr>
          <a:xfrm>
            <a:off x="8030845" y="4098290"/>
            <a:ext cx="3395345" cy="2321560"/>
          </a:xfrm>
          <a:prstGeom prst="rect">
            <a:avLst/>
          </a:prstGeom>
          <a:noFill/>
          <a:ln>
            <a:noFill/>
          </a:ln>
        </p:spPr>
        <p:txBody>
          <a:bodyPr wrap="square" rtlCol="0">
            <a:noAutofit/>
          </a:bodyPr>
          <a:lstStyle/>
          <a:p>
            <a:pPr algn="ctr"/>
            <a:r>
              <a:rPr lang="zh-CN" altLang="en-US" sz="1400">
                <a:latin typeface="微软雅黑" panose="020B0503020204020204" charset="-122"/>
                <a:ea typeface="微软雅黑" panose="020B0503020204020204" charset="-122"/>
                <a:cs typeface="微软雅黑" panose="020B0503020204020204" charset="-122"/>
              </a:rPr>
              <a:t>公积金的提取额度根据职工的实际缴存额和提取原因来确定。比如购房提取，通常是根据购房合同上的金额来决定可提取额度；而退休提取，则可以提取累计缴存的全部金额。每个地区的具体规定可能略有不同，因此职工在申请提取时需了解当地的具体细则。</a:t>
            </a:r>
            <a:endParaRPr lang="zh-CN" altLang="en-US" sz="1400">
              <a:latin typeface="微软雅黑" panose="020B0503020204020204" charset="-122"/>
              <a:ea typeface="微软雅黑" panose="020B0503020204020204" charset="-122"/>
              <a:cs typeface="微软雅黑" panose="020B0503020204020204" charset="-122"/>
            </a:endParaRPr>
          </a:p>
        </p:txBody>
      </p:sp>
      <p:pic>
        <p:nvPicPr>
          <p:cNvPr id="7" name="图片 6" descr="文投LOGO"/>
          <p:cNvPicPr>
            <a:picLocks noChangeAspect="1"/>
          </p:cNvPicPr>
          <p:nvPr>
            <p:custDataLst>
              <p:tags r:id="rId20"/>
            </p:custDataLst>
          </p:nvPr>
        </p:nvPicPr>
        <p:blipFill>
          <a:blip r:embed="rId21"/>
          <a:stretch>
            <a:fillRect/>
          </a:stretch>
        </p:blipFill>
        <p:spPr>
          <a:xfrm>
            <a:off x="9687560" y="210185"/>
            <a:ext cx="2146300" cy="594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8" name="AutoShape 14"/>
          <p:cNvSpPr/>
          <p:nvPr>
            <p:custDataLst>
              <p:tags r:id="rId3"/>
            </p:custDataLst>
          </p:nvPr>
        </p:nvSpPr>
        <p:spPr>
          <a:xfrm rot="5400000">
            <a:off x="6927850" y="2811463"/>
            <a:ext cx="3727450" cy="2062162"/>
          </a:xfrm>
          <a:prstGeom prst="roundRect">
            <a:avLst>
              <a:gd name="adj" fmla="val 19894"/>
            </a:avLst>
          </a:prstGeom>
          <a:noFill/>
          <a:ln w="57150" cap="flat" cmpd="thickThin">
            <a:solidFill>
              <a:srgbClr val="CC9900"/>
            </a:solidFill>
            <a:prstDash val="solid"/>
            <a:headEnd type="none" w="med" len="med"/>
            <a:tailEnd type="none" w="med" len="med"/>
          </a:ln>
        </p:spPr>
        <p:txBody>
          <a:bodyPr wrap="none" anchor="ctr" anchorCtr="0"/>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endParaRPr lang="zh-CN" altLang="en-US" sz="1800" b="0">
              <a:latin typeface="微软雅黑" panose="020B0503020204020204" charset="-122"/>
            </a:endParaRPr>
          </a:p>
        </p:txBody>
      </p:sp>
      <p:sp>
        <p:nvSpPr>
          <p:cNvPr id="9" name="Freeform 15"/>
          <p:cNvSpPr/>
          <p:nvPr>
            <p:custDataLst>
              <p:tags r:id="rId4"/>
            </p:custDataLst>
          </p:nvPr>
        </p:nvSpPr>
        <p:spPr bwMode="gray">
          <a:xfrm>
            <a:off x="7780338" y="1943100"/>
            <a:ext cx="2071688" cy="574675"/>
          </a:xfrm>
          <a:custGeom>
            <a:avLst/>
            <a:gdLst>
              <a:gd name="T0" fmla="*/ 2147483647 w 1532"/>
              <a:gd name="T1" fmla="*/ 2147483647 h 347"/>
              <a:gd name="T2" fmla="*/ 2147483647 w 1532"/>
              <a:gd name="T3" fmla="*/ 2147483647 h 347"/>
              <a:gd name="T4" fmla="*/ 2147483647 w 1532"/>
              <a:gd name="T5" fmla="*/ 2147483647 h 347"/>
              <a:gd name="T6" fmla="*/ 2147483647 w 1532"/>
              <a:gd name="T7" fmla="*/ 2147483647 h 347"/>
              <a:gd name="T8" fmla="*/ 2147483647 w 1532"/>
              <a:gd name="T9" fmla="*/ 2147483647 h 347"/>
              <a:gd name="T10" fmla="*/ 2147483647 w 1532"/>
              <a:gd name="T11" fmla="*/ 2147483647 h 347"/>
              <a:gd name="T12" fmla="*/ 2147483647 w 1532"/>
              <a:gd name="T13" fmla="*/ 2147483647 h 347"/>
              <a:gd name="T14" fmla="*/ 2147483647 w 1532"/>
              <a:gd name="T15" fmla="*/ 2147483647 h 347"/>
              <a:gd name="T16" fmla="*/ 2147483647 w 1532"/>
              <a:gd name="T17" fmla="*/ 2147483647 h 3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2"/>
              <a:gd name="T28" fmla="*/ 0 h 347"/>
              <a:gd name="T29" fmla="*/ 1532 w 1532"/>
              <a:gd name="T30" fmla="*/ 347 h 3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2" h="347">
                <a:moveTo>
                  <a:pt x="17" y="347"/>
                </a:moveTo>
                <a:cubicBezTo>
                  <a:pt x="17" y="347"/>
                  <a:pt x="0" y="284"/>
                  <a:pt x="25" y="197"/>
                </a:cubicBezTo>
                <a:cubicBezTo>
                  <a:pt x="57" y="143"/>
                  <a:pt x="94" y="50"/>
                  <a:pt x="217" y="25"/>
                </a:cubicBezTo>
                <a:cubicBezTo>
                  <a:pt x="340" y="0"/>
                  <a:pt x="292" y="15"/>
                  <a:pt x="443" y="13"/>
                </a:cubicBezTo>
                <a:cubicBezTo>
                  <a:pt x="594" y="10"/>
                  <a:pt x="985" y="14"/>
                  <a:pt x="1127" y="14"/>
                </a:cubicBezTo>
                <a:cubicBezTo>
                  <a:pt x="1269" y="14"/>
                  <a:pt x="1206" y="2"/>
                  <a:pt x="1292" y="16"/>
                </a:cubicBezTo>
                <a:cubicBezTo>
                  <a:pt x="1380" y="30"/>
                  <a:pt x="1466" y="96"/>
                  <a:pt x="1520" y="216"/>
                </a:cubicBezTo>
                <a:cubicBezTo>
                  <a:pt x="1532" y="300"/>
                  <a:pt x="1527" y="346"/>
                  <a:pt x="1527" y="346"/>
                </a:cubicBezTo>
                <a:lnTo>
                  <a:pt x="17" y="347"/>
                </a:lnTo>
                <a:close/>
              </a:path>
            </a:pathLst>
          </a:custGeom>
          <a:solidFill>
            <a:schemeClr val="accent5">
              <a:lumMod val="75000"/>
            </a:schemeClr>
          </a:solidFill>
          <a:ln w="38100">
            <a:noFill/>
            <a:round/>
          </a:ln>
        </p:spPr>
        <p:txBody>
          <a:bodyPr wrap="none" anchor="ct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algn="ctr" eaLnBrk="1" hangingPunct="1">
              <a:spcAft>
                <a:spcPct val="0"/>
              </a:spcAft>
              <a:buSzTx/>
              <a:buFontTx/>
              <a:buNone/>
            </a:pPr>
            <a:r>
              <a:rPr lang="zh-CN" altLang="en-US" sz="1800">
                <a:latin typeface="微软雅黑" panose="020B0503020204020204" charset="-122"/>
              </a:rPr>
              <a:t>员工个人账户</a:t>
            </a:r>
            <a:endParaRPr lang="zh-CN" altLang="en-US" sz="1800">
              <a:latin typeface="微软雅黑" panose="020B0503020204020204" charset="-122"/>
            </a:endParaRPr>
          </a:p>
        </p:txBody>
      </p:sp>
      <p:sp>
        <p:nvSpPr>
          <p:cNvPr id="10" name="TextBox 9"/>
          <p:cNvSpPr txBox="1"/>
          <p:nvPr>
            <p:custDataLst>
              <p:tags r:id="rId5"/>
            </p:custDataLst>
          </p:nvPr>
        </p:nvSpPr>
        <p:spPr>
          <a:xfrm>
            <a:off x="7872413" y="2857500"/>
            <a:ext cx="1928812" cy="2265363"/>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lnSpc>
                <a:spcPct val="150000"/>
              </a:lnSpc>
              <a:spcAft>
                <a:spcPct val="0"/>
              </a:spcAft>
              <a:buSzTx/>
              <a:buFontTx/>
              <a:buNone/>
            </a:pPr>
            <a:r>
              <a:rPr lang="zh-CN" altLang="en-US" sz="1600">
                <a:latin typeface="微软雅黑" panose="020B0503020204020204" charset="-122"/>
              </a:rPr>
              <a:t>个人缴存部分和公司缴存部分均进入员工个人公积金账户；一般都是由住房公积金管理中心委托银行代为管理。</a:t>
            </a:r>
            <a:endParaRPr lang="zh-CN" altLang="en-US" sz="1600">
              <a:latin typeface="微软雅黑" panose="020B0503020204020204" charset="-122"/>
            </a:endParaRPr>
          </a:p>
        </p:txBody>
      </p:sp>
      <p:sp>
        <p:nvSpPr>
          <p:cNvPr id="11" name="下箭头标注 10"/>
          <p:cNvSpPr/>
          <p:nvPr>
            <p:custDataLst>
              <p:tags r:id="rId6"/>
            </p:custDataLst>
          </p:nvPr>
        </p:nvSpPr>
        <p:spPr>
          <a:xfrm>
            <a:off x="3871913" y="1643063"/>
            <a:ext cx="2286000" cy="1857375"/>
          </a:xfrm>
          <a:prstGeom prst="downArrowCallout">
            <a:avLst>
              <a:gd name="adj1" fmla="val 25001"/>
              <a:gd name="adj2" fmla="val 24997"/>
              <a:gd name="adj3" fmla="val 25000"/>
              <a:gd name="adj4" fmla="val 64972"/>
            </a:avLst>
          </a:prstGeom>
          <a:noFill/>
          <a:ln w="57150" cap="flat" cmpd="thickThin">
            <a:solidFill>
              <a:srgbClr val="CC9900"/>
            </a:solidFill>
            <a:prstDash val="solid"/>
            <a:round/>
            <a:headEnd type="none" w="med" len="med"/>
            <a:tailEnd type="none" w="med" len="med"/>
          </a:ln>
        </p:spPr>
        <p:txBody>
          <a:bodyPr wrap="none" anchor="ctr" anchorCtr="0"/>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a:spcAft>
                <a:spcPct val="0"/>
              </a:spcAft>
              <a:buSzTx/>
              <a:buFontTx/>
              <a:buNone/>
            </a:pPr>
            <a:endParaRPr lang="zh-CN" altLang="en-US" sz="1800" b="0">
              <a:solidFill>
                <a:schemeClr val="bg1"/>
              </a:solidFill>
              <a:latin typeface="微软雅黑" panose="020B0503020204020204" charset="-122"/>
            </a:endParaRPr>
          </a:p>
        </p:txBody>
      </p:sp>
      <p:sp>
        <p:nvSpPr>
          <p:cNvPr id="12" name="上箭头标注 11"/>
          <p:cNvSpPr/>
          <p:nvPr>
            <p:custDataLst>
              <p:tags r:id="rId7"/>
            </p:custDataLst>
          </p:nvPr>
        </p:nvSpPr>
        <p:spPr>
          <a:xfrm>
            <a:off x="3911600" y="4129088"/>
            <a:ext cx="2286000" cy="1857375"/>
          </a:xfrm>
          <a:prstGeom prst="upArrowCallout">
            <a:avLst>
              <a:gd name="adj1" fmla="val 25001"/>
              <a:gd name="adj2" fmla="val 25002"/>
              <a:gd name="adj3" fmla="val 25000"/>
              <a:gd name="adj4" fmla="val 64977"/>
            </a:avLst>
          </a:prstGeom>
          <a:noFill/>
          <a:ln w="57150" cap="flat" cmpd="thickThin">
            <a:solidFill>
              <a:srgbClr val="CC9900"/>
            </a:solidFill>
            <a:prstDash val="solid"/>
            <a:round/>
            <a:headEnd type="none" w="med" len="med"/>
            <a:tailEnd type="none" w="med" len="med"/>
          </a:ln>
        </p:spPr>
        <p:txBody>
          <a:bodyPr wrap="none" anchor="ctr" anchorCtr="0"/>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a:spcAft>
                <a:spcPct val="0"/>
              </a:spcAft>
              <a:buSzTx/>
              <a:buFontTx/>
              <a:buNone/>
            </a:pPr>
            <a:endParaRPr lang="zh-CN" altLang="en-US" sz="1800" b="0">
              <a:latin typeface="微软雅黑" panose="020B0503020204020204" charset="-122"/>
            </a:endParaRPr>
          </a:p>
        </p:txBody>
      </p:sp>
      <p:sp>
        <p:nvSpPr>
          <p:cNvPr id="13" name="虚尾箭头 12"/>
          <p:cNvSpPr/>
          <p:nvPr>
            <p:custDataLst>
              <p:tags r:id="rId8"/>
            </p:custDataLst>
          </p:nvPr>
        </p:nvSpPr>
        <p:spPr bwMode="auto">
          <a:xfrm>
            <a:off x="3703638" y="3225800"/>
            <a:ext cx="3714750" cy="1143000"/>
          </a:xfrm>
          <a:prstGeom prst="stripedRightArrow">
            <a:avLst/>
          </a:prstGeom>
          <a:gradFill>
            <a:gsLst>
              <a:gs pos="0">
                <a:srgbClr val="FFF200"/>
              </a:gs>
              <a:gs pos="45000">
                <a:srgbClr val="FF7A00"/>
              </a:gs>
              <a:gs pos="70000">
                <a:srgbClr val="FF0300"/>
              </a:gs>
              <a:gs pos="100000">
                <a:srgbClr val="4D0808"/>
              </a:gs>
            </a:gsLst>
            <a:lin ang="5400000" scaled="0"/>
          </a:gradFill>
          <a:ln w="19050" algn="ctr">
            <a:solidFill>
              <a:srgbClr val="CC9900"/>
            </a:solidFill>
            <a:miter lim="800000"/>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TextBox 13"/>
          <p:cNvSpPr txBox="1"/>
          <p:nvPr>
            <p:custDataLst>
              <p:tags r:id="rId9"/>
            </p:custDataLst>
          </p:nvPr>
        </p:nvSpPr>
        <p:spPr>
          <a:xfrm>
            <a:off x="4300538" y="1785938"/>
            <a:ext cx="1571625" cy="339725"/>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r>
              <a:rPr lang="zh-CN" altLang="en-US" sz="1600">
                <a:latin typeface="微软雅黑" panose="020B0503020204020204" charset="-122"/>
              </a:rPr>
              <a:t>个人缴存部分</a:t>
            </a:r>
            <a:endParaRPr lang="zh-CN" altLang="en-US" sz="1600">
              <a:latin typeface="微软雅黑" panose="020B0503020204020204" charset="-122"/>
            </a:endParaRPr>
          </a:p>
        </p:txBody>
      </p:sp>
      <p:sp>
        <p:nvSpPr>
          <p:cNvPr id="15" name="TextBox 14"/>
          <p:cNvSpPr txBox="1"/>
          <p:nvPr>
            <p:custDataLst>
              <p:tags r:id="rId10"/>
            </p:custDataLst>
          </p:nvPr>
        </p:nvSpPr>
        <p:spPr>
          <a:xfrm>
            <a:off x="3943350" y="2214563"/>
            <a:ext cx="2286000" cy="338137"/>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r>
              <a:rPr lang="zh-CN" altLang="en-US" sz="1600">
                <a:latin typeface="微软雅黑" panose="020B0503020204020204" charset="-122"/>
              </a:rPr>
              <a:t>每月从个人工资中扣除</a:t>
            </a:r>
            <a:endParaRPr lang="zh-CN" altLang="en-US" sz="1600">
              <a:latin typeface="微软雅黑" panose="020B0503020204020204" charset="-122"/>
            </a:endParaRPr>
          </a:p>
        </p:txBody>
      </p:sp>
      <p:sp>
        <p:nvSpPr>
          <p:cNvPr id="16" name="TextBox 15"/>
          <p:cNvSpPr txBox="1"/>
          <p:nvPr>
            <p:custDataLst>
              <p:tags r:id="rId11"/>
            </p:custDataLst>
          </p:nvPr>
        </p:nvSpPr>
        <p:spPr>
          <a:xfrm>
            <a:off x="4300538" y="5429250"/>
            <a:ext cx="1643062" cy="338138"/>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r>
              <a:rPr lang="zh-CN" altLang="en-US" sz="1600">
                <a:latin typeface="微软雅黑" panose="020B0503020204020204" charset="-122"/>
              </a:rPr>
              <a:t>公司缴存部分</a:t>
            </a:r>
            <a:endParaRPr lang="zh-CN" altLang="en-US" sz="1600">
              <a:latin typeface="微软雅黑" panose="020B0503020204020204" charset="-122"/>
            </a:endParaRPr>
          </a:p>
        </p:txBody>
      </p:sp>
      <p:sp>
        <p:nvSpPr>
          <p:cNvPr id="17" name="TextBox 16"/>
          <p:cNvSpPr txBox="1"/>
          <p:nvPr>
            <p:custDataLst>
              <p:tags r:id="rId12"/>
            </p:custDataLst>
          </p:nvPr>
        </p:nvSpPr>
        <p:spPr>
          <a:xfrm>
            <a:off x="3948113" y="5062538"/>
            <a:ext cx="2357437" cy="338137"/>
          </a:xfrm>
          <a:prstGeom prst="rect">
            <a:avLst/>
          </a:prstGeom>
          <a:noFill/>
          <a:ln w="9525">
            <a:noFill/>
          </a:ln>
        </p:spPr>
        <p:txBody>
          <a:bodyPr>
            <a:spAutoFit/>
          </a:bodyPr>
          <a:lstStyle>
            <a:lvl1pPr marL="342900" indent="-342900" algn="l" rtl="0" eaLnBrk="0" fontAlgn="base" hangingPunct="0">
              <a:spcBef>
                <a:spcPct val="0"/>
              </a:spcBef>
              <a:spcAft>
                <a:spcPts val="400"/>
              </a:spcAft>
              <a:buSzPct val="70000"/>
              <a:buFont typeface="Wingdings" panose="05000000000000000000" pitchFamily="2" charset="2"/>
              <a:buChar char="l"/>
              <a:defRPr sz="2400" b="1">
                <a:solidFill>
                  <a:schemeClr val="tx1"/>
                </a:solidFill>
                <a:latin typeface="+mn-lt"/>
                <a:ea typeface="+mn-ea"/>
                <a:cs typeface="+mn-cs"/>
                <a:sym typeface="Arial" panose="020B0604020202020204" pitchFamily="34" charset="0"/>
              </a:defRPr>
            </a:lvl1pPr>
            <a:lvl2pPr marL="742950" indent="-285750" algn="l" rtl="0" eaLnBrk="0" fontAlgn="ctr" hangingPunct="0">
              <a:spcBef>
                <a:spcPct val="0"/>
              </a:spcBef>
              <a:spcAft>
                <a:spcPts val="400"/>
              </a:spcAft>
              <a:buSzPct val="70000"/>
              <a:buFont typeface="Wingdings" panose="05000000000000000000" pitchFamily="2" charset="2"/>
              <a:buChar char="l"/>
              <a:defRPr sz="2000" b="1">
                <a:solidFill>
                  <a:schemeClr val="tx1"/>
                </a:solidFill>
                <a:latin typeface="+mn-lt"/>
                <a:ea typeface="+mn-ea"/>
                <a:sym typeface="Arial" panose="020B0604020202020204" pitchFamily="34" charset="0"/>
              </a:defRPr>
            </a:lvl2pPr>
            <a:lvl3pPr marL="1143000" indent="-228600" algn="l" rtl="0" eaLnBrk="0" fontAlgn="ctr" hangingPunct="0">
              <a:spcBef>
                <a:spcPct val="0"/>
              </a:spcBef>
              <a:spcAft>
                <a:spcPts val="400"/>
              </a:spcAft>
              <a:buSzPct val="70000"/>
              <a:buFont typeface="Wingdings" panose="05000000000000000000" pitchFamily="2" charset="2"/>
              <a:buChar char="l"/>
              <a:defRPr sz="2400" b="1">
                <a:solidFill>
                  <a:schemeClr val="tx1"/>
                </a:solidFill>
                <a:latin typeface="+mn-lt"/>
                <a:ea typeface="+mn-ea"/>
                <a:sym typeface="Arial" panose="020B0604020202020204" pitchFamily="34" charset="0"/>
              </a:defRPr>
            </a:lvl3pPr>
            <a:lvl4pPr marL="16002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4pPr>
            <a:lvl5pPr marL="2057400" indent="-228600" algn="l" rtl="0" eaLnBrk="0" fontAlgn="ctr" hangingPunct="0">
              <a:spcBef>
                <a:spcPct val="0"/>
              </a:spcBef>
              <a:spcAft>
                <a:spcPts val="400"/>
              </a:spcAft>
              <a:buSzPct val="70000"/>
              <a:buFont typeface="Wingdings" panose="05000000000000000000" pitchFamily="2" charset="2"/>
              <a:buChar char="l"/>
              <a:defRPr sz="1600" b="1">
                <a:solidFill>
                  <a:schemeClr val="tx1"/>
                </a:solidFill>
                <a:latin typeface="+mn-lt"/>
                <a:ea typeface="+mn-ea"/>
                <a:sym typeface="Arial" panose="020B0604020202020204" pitchFamily="34" charset="0"/>
              </a:defRPr>
            </a:lvl5pPr>
          </a:lstStyle>
          <a:p>
            <a:pPr marL="0" lvl="0" indent="0" eaLnBrk="1" hangingPunct="1">
              <a:spcAft>
                <a:spcPct val="0"/>
              </a:spcAft>
              <a:buSzTx/>
              <a:buFontTx/>
              <a:buNone/>
            </a:pPr>
            <a:r>
              <a:rPr lang="zh-CN" altLang="en-US" sz="1600">
                <a:latin typeface="微软雅黑" panose="020B0503020204020204" charset="-122"/>
              </a:rPr>
              <a:t>每月从公司账户中扣除</a:t>
            </a:r>
            <a:endParaRPr lang="zh-CN" altLang="en-US" sz="1600">
              <a:latin typeface="微软雅黑" panose="020B0503020204020204" charset="-122"/>
            </a:endParaRPr>
          </a:p>
        </p:txBody>
      </p:sp>
      <p:sp>
        <p:nvSpPr>
          <p:cNvPr id="51205" name="标题 1"/>
          <p:cNvSpPr>
            <a:spLocks noGrp="1"/>
          </p:cNvSpPr>
          <p:nvPr>
            <p:custDataLst>
              <p:tags r:id="rId13"/>
            </p:custDataLst>
          </p:nvPr>
        </p:nvSpPr>
        <p:spPr>
          <a:xfrm>
            <a:off x="181610" y="1733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0-#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linds(horizontal)">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p:bldP spid="11" grpId="0" bldLvl="0" animBg="1"/>
      <p:bldP spid="12" grpId="0" bldLvl="0" animBg="1"/>
      <p:bldP spid="14" grpId="0"/>
      <p:bldP spid="15"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609600" y="1276350"/>
            <a:ext cx="10469880" cy="4243705"/>
          </a:xfrm>
          <a:prstGeom prst="rect">
            <a:avLst/>
          </a:prstGeom>
          <a:noFill/>
        </p:spPr>
        <p:txBody>
          <a:bodyPr wrap="square" rtlCol="0" anchor="t">
            <a:noAutofit/>
          </a:bodyPr>
          <a:p>
            <a:r>
              <a:rPr lang="zh-CN" altLang="en-US" sz="2200"/>
              <a:t>此次新年安居“大礼包”主要包含三大福利：取消异地贷款职工户籍限制、变更还款方式及缩短贷款期限、贷款最高额度由80万元调整为100万元。</a:t>
            </a:r>
            <a:endParaRPr lang="zh-CN" altLang="en-US" sz="2200"/>
          </a:p>
          <a:p>
            <a:endParaRPr lang="zh-CN" altLang="en-US" sz="2200"/>
          </a:p>
          <a:p>
            <a:r>
              <a:rPr lang="zh-CN" altLang="en-US" sz="2200" b="1"/>
              <a:t>取消异地贷款职工户籍限制。</a:t>
            </a:r>
            <a:r>
              <a:rPr lang="zh-CN" altLang="en-US" sz="2200"/>
              <a:t>2024年起，符合我市住房公积金贷款条件的异地缴存职工申请住房公积金贷款时，取消户籍限制，让更多异地缴存职工享受到我市住房公积金的惠民政策。</a:t>
            </a:r>
            <a:endParaRPr lang="zh-CN" altLang="en-US" sz="2200"/>
          </a:p>
          <a:p>
            <a:endParaRPr lang="zh-CN" altLang="en-US" sz="2200"/>
          </a:p>
          <a:p>
            <a:r>
              <a:rPr lang="zh-CN" altLang="en-US" sz="2200" b="1"/>
              <a:t>变更还款方式及缩短贷款期限。</a:t>
            </a:r>
            <a:r>
              <a:rPr lang="zh-CN" altLang="en-US" sz="2200"/>
              <a:t>2024年起，使用住房公积金贷款期间，借款人需要变更原合同约定的还款方式及缩短贷款期限时，向住房公积金管理中心提出变更申请，经审核同意，可变更还款方式及缩短贷款期限。贷款职工可根据实际情况自行申请办理。</a:t>
            </a:r>
            <a:endParaRPr lang="zh-CN" altLang="en-US" sz="2200"/>
          </a:p>
          <a:p>
            <a:endParaRPr lang="zh-CN" altLang="en-US" sz="2200"/>
          </a:p>
          <a:p>
            <a:r>
              <a:rPr lang="zh-CN" altLang="en-US" sz="2200" b="1"/>
              <a:t>贷款最高额度由80万元调整为100万元。</a:t>
            </a:r>
            <a:r>
              <a:rPr lang="zh-CN" altLang="en-US" sz="2200"/>
              <a:t>2024年起，我市住房公积金贷款最高额度由80万元调整为100万元，以满足我市广大缴存职工和外地来汴购房职工的需求。</a:t>
            </a:r>
            <a:endParaRPr lang="zh-CN" altLang="en-US" sz="2200"/>
          </a:p>
        </p:txBody>
      </p:sp>
      <p:sp>
        <p:nvSpPr>
          <p:cNvPr id="3" name="文本框 2"/>
          <p:cNvSpPr txBox="1"/>
          <p:nvPr/>
        </p:nvSpPr>
        <p:spPr>
          <a:xfrm>
            <a:off x="4533900" y="528320"/>
            <a:ext cx="3318510" cy="460375"/>
          </a:xfrm>
          <a:prstGeom prst="rect">
            <a:avLst/>
          </a:prstGeom>
          <a:noFill/>
        </p:spPr>
        <p:txBody>
          <a:bodyPr wrap="square" rtlCol="0" anchor="t">
            <a:spAutoFit/>
          </a:bodyPr>
          <a:p>
            <a:r>
              <a:rPr lang="zh-CN" altLang="en-US" sz="2400" b="1"/>
              <a:t>开封公积金中心新政策</a:t>
            </a:r>
            <a:endParaRPr lang="zh-CN" altLang="en-US" sz="2400" b="1"/>
          </a:p>
        </p:txBody>
      </p:sp>
      <p:sp>
        <p:nvSpPr>
          <p:cNvPr id="51205" name="标题 1"/>
          <p:cNvSpPr>
            <a:spLocks noGrp="1"/>
          </p:cNvSpPr>
          <p:nvPr>
            <p:custDataLst>
              <p:tags r:id="rId3"/>
            </p:custDataLst>
          </p:nvPr>
        </p:nvSpPr>
        <p:spPr>
          <a:xfrm>
            <a:off x="181610" y="1733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pic>
        <p:nvPicPr>
          <p:cNvPr id="2" name="图片 1"/>
          <p:cNvPicPr>
            <a:picLocks noChangeAspect="1"/>
          </p:cNvPicPr>
          <p:nvPr/>
        </p:nvPicPr>
        <p:blipFill>
          <a:blip r:embed="rId3"/>
          <a:stretch>
            <a:fillRect/>
          </a:stretch>
        </p:blipFill>
        <p:spPr>
          <a:xfrm>
            <a:off x="6000750" y="1020445"/>
            <a:ext cx="5902960" cy="5212715"/>
          </a:xfrm>
          <a:prstGeom prst="rect">
            <a:avLst/>
          </a:prstGeom>
        </p:spPr>
      </p:pic>
      <p:sp>
        <p:nvSpPr>
          <p:cNvPr id="3" name="文本框 2"/>
          <p:cNvSpPr txBox="1"/>
          <p:nvPr/>
        </p:nvSpPr>
        <p:spPr>
          <a:xfrm>
            <a:off x="4070985" y="210185"/>
            <a:ext cx="4926965" cy="459740"/>
          </a:xfrm>
          <a:prstGeom prst="rect">
            <a:avLst/>
          </a:prstGeom>
          <a:noFill/>
        </p:spPr>
        <p:txBody>
          <a:bodyPr wrap="square" rtlCol="0">
            <a:noAutofit/>
          </a:bodyPr>
          <a:p>
            <a:r>
              <a:rPr lang="zh-CN" altLang="en-US" sz="2400" b="1"/>
              <a:t>开封市住房公积金管理中心网站</a:t>
            </a:r>
            <a:endParaRPr lang="zh-CN" altLang="en-US" sz="2400" b="1"/>
          </a:p>
        </p:txBody>
      </p:sp>
      <p:pic>
        <p:nvPicPr>
          <p:cNvPr id="4" name="图片 3"/>
          <p:cNvPicPr>
            <a:picLocks noChangeAspect="1"/>
          </p:cNvPicPr>
          <p:nvPr/>
        </p:nvPicPr>
        <p:blipFill>
          <a:blip r:embed="rId4"/>
          <a:stretch>
            <a:fillRect/>
          </a:stretch>
        </p:blipFill>
        <p:spPr>
          <a:xfrm>
            <a:off x="521970" y="1020445"/>
            <a:ext cx="5600065" cy="5417820"/>
          </a:xfrm>
          <a:prstGeom prst="rect">
            <a:avLst/>
          </a:prstGeom>
        </p:spPr>
      </p:pic>
      <p:sp>
        <p:nvSpPr>
          <p:cNvPr id="51205" name="标题 1"/>
          <p:cNvSpPr>
            <a:spLocks noGrp="1"/>
          </p:cNvSpPr>
          <p:nvPr>
            <p:custDataLst>
              <p:tags r:id="rId5"/>
            </p:custDataLst>
          </p:nvPr>
        </p:nvSpPr>
        <p:spPr>
          <a:xfrm>
            <a:off x="181610" y="173355"/>
            <a:ext cx="3003550"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06     </a:t>
            </a:r>
            <a:r>
              <a:rPr lang="zh-CN" altLang="en-US" sz="2400" b="1">
                <a:solidFill>
                  <a:schemeClr val="tx2"/>
                </a:solidFill>
                <a:latin typeface="微软雅黑" panose="020B0503020204020204" charset="-122"/>
                <a:ea typeface="微软雅黑" panose="020B0503020204020204" charset="-122"/>
              </a:rPr>
              <a:t>住房公积金</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文本框 66"/>
          <p:cNvSpPr txBox="1"/>
          <p:nvPr/>
        </p:nvSpPr>
        <p:spPr>
          <a:xfrm>
            <a:off x="3639820" y="2713990"/>
            <a:ext cx="4912360" cy="1198880"/>
          </a:xfrm>
          <a:prstGeom prst="rect">
            <a:avLst/>
          </a:prstGeom>
          <a:noFill/>
        </p:spPr>
        <p:txBody>
          <a:bodyPr wrap="square" rtlCol="0">
            <a:spAutoFit/>
          </a:bodyPr>
          <a:lstStyle/>
          <a:p>
            <a:pPr algn="dist"/>
            <a:r>
              <a:rPr lang="zh-CN" altLang="en-US" sz="7200" spc="100" dirty="0">
                <a:latin typeface="微软雅黑" panose="020B0503020204020204" charset="-122"/>
                <a:ea typeface="微软雅黑" panose="020B0503020204020204" charset="-122"/>
                <a:cs typeface="微软雅黑" panose="020B0503020204020204" charset="-122"/>
              </a:rPr>
              <a:t>谢谢</a:t>
            </a:r>
            <a:r>
              <a:rPr lang="en-US" altLang="zh-CN" sz="7200" spc="100" dirty="0">
                <a:latin typeface="微软雅黑" panose="020B0503020204020204" charset="-122"/>
                <a:ea typeface="微软雅黑" panose="020B0503020204020204" charset="-122"/>
                <a:cs typeface="微软雅黑" panose="020B0503020204020204" charset="-122"/>
              </a:rPr>
              <a:t>  </a:t>
            </a:r>
            <a:endParaRPr lang="en-US" altLang="zh-CN" sz="7200" spc="1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custDataLst>
              <p:tags r:id="rId1"/>
            </p:custDataLst>
          </p:nvPr>
        </p:nvSpPr>
        <p:spPr>
          <a:xfrm>
            <a:off x="5323205" y="6107430"/>
            <a:ext cx="1267460" cy="306705"/>
          </a:xfrm>
          <a:prstGeom prst="rect">
            <a:avLst/>
          </a:prstGeom>
          <a:noFill/>
        </p:spPr>
        <p:txBody>
          <a:bodyPr wrap="none" rtlCol="0">
            <a:spAutoFit/>
          </a:bodyPr>
          <a:lstStyle/>
          <a:p>
            <a:r>
              <a:rPr lang="zh-CN" altLang="en-US" sz="1400" b="1" dirty="0">
                <a:solidFill>
                  <a:schemeClr val="bg1"/>
                </a:solidFill>
                <a:latin typeface="微软雅黑" panose="020B0503020204020204" charset="-122"/>
                <a:ea typeface="微软雅黑" panose="020B0503020204020204" charset="-122"/>
                <a:cs typeface="微软雅黑" panose="020B0503020204020204" charset="-122"/>
              </a:rPr>
              <a:t>汇报人：</a:t>
            </a:r>
            <a:r>
              <a:rPr lang="en-US" altLang="zh-CN" sz="1400" b="1" dirty="0">
                <a:solidFill>
                  <a:schemeClr val="bg1"/>
                </a:solidFill>
                <a:latin typeface="微软雅黑" panose="020B0503020204020204" charset="-122"/>
                <a:ea typeface="微软雅黑" panose="020B0503020204020204" charset="-122"/>
                <a:cs typeface="微软雅黑" panose="020B0503020204020204" charset="-122"/>
              </a:rPr>
              <a:t>XXX</a:t>
            </a:r>
            <a:endParaRPr lang="zh-CN" altLang="en-US" sz="14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7" name="图片 6" descr="文投LOGO"/>
          <p:cNvPicPr>
            <a:picLocks noChangeAspect="1"/>
          </p:cNvPicPr>
          <p:nvPr>
            <p:custDataLst>
              <p:tags r:id="rId2"/>
            </p:custDataLst>
          </p:nvPr>
        </p:nvPicPr>
        <p:blipFill>
          <a:blip r:embed="rId3"/>
          <a:stretch>
            <a:fillRect/>
          </a:stretch>
        </p:blipFill>
        <p:spPr>
          <a:xfrm>
            <a:off x="9687560" y="210185"/>
            <a:ext cx="2146300" cy="594995"/>
          </a:xfrm>
          <a:prstGeom prst="rect">
            <a:avLst/>
          </a:prstGeom>
        </p:spPr>
      </p:pic>
      <p:sp useBgFill="1">
        <p:nvSpPr>
          <p:cNvPr id="17" name="文本框 16"/>
          <p:cNvSpPr txBox="1"/>
          <p:nvPr>
            <p:custDataLst>
              <p:tags r:id="rId4"/>
            </p:custDataLst>
          </p:nvPr>
        </p:nvSpPr>
        <p:spPr>
          <a:xfrm>
            <a:off x="277495" y="314325"/>
            <a:ext cx="4130040" cy="490855"/>
          </a:xfrm>
          <a:prstGeom prst="rect">
            <a:avLst/>
          </a:prstGeom>
        </p:spPr>
        <p:txBody>
          <a:bodyPr wrap="square" rtlCol="0">
            <a:noAutofit/>
          </a:bodyPr>
          <a:p>
            <a:endParaRPr lang="zh-CN" altLang="en-US"/>
          </a:p>
        </p:txBody>
      </p:sp>
      <p:sp>
        <p:nvSpPr>
          <p:cNvPr id="8" name="文本框 7"/>
          <p:cNvSpPr txBox="1"/>
          <p:nvPr>
            <p:custDataLst>
              <p:tags r:id="rId5"/>
            </p:custDataLst>
          </p:nvPr>
        </p:nvSpPr>
        <p:spPr>
          <a:xfrm>
            <a:off x="4407535" y="6045835"/>
            <a:ext cx="4064000" cy="368300"/>
          </a:xfrm>
          <a:prstGeom prst="rect">
            <a:avLst/>
          </a:prstGeom>
          <a:solidFill>
            <a:schemeClr val="bg1"/>
          </a:solidFill>
        </p:spPr>
        <p:txBody>
          <a:bodyPr wrap="square" rtlCol="0">
            <a:spAutoFit/>
          </a:bodyPr>
          <a:p>
            <a:endParaRPr lang="zh-CN" altLang="en-US">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19457" name="文本框 1"/>
          <p:cNvSpPr txBox="1"/>
          <p:nvPr>
            <p:custDataLst>
              <p:tags r:id="rId3"/>
            </p:custDataLst>
          </p:nvPr>
        </p:nvSpPr>
        <p:spPr>
          <a:xfrm>
            <a:off x="1244600" y="1414463"/>
            <a:ext cx="2438400" cy="460375"/>
          </a:xfrm>
          <a:prstGeom prst="rect">
            <a:avLst/>
          </a:prstGeom>
          <a:noFill/>
          <a:ln w="9525">
            <a:noFill/>
          </a:ln>
        </p:spPr>
        <p:txBody>
          <a:bodyPr wrap="square" anchor="t">
            <a:spAutoFit/>
          </a:bodyPr>
          <a:p>
            <a:pPr algn="ctr"/>
            <a:r>
              <a:rPr lang="zh-CN" altLang="en-US" sz="2400" b="1">
                <a:latin typeface="微软雅黑" panose="020B0503020204020204" charset="-122"/>
                <a:ea typeface="微软雅黑" panose="020B0503020204020204" charset="-122"/>
              </a:rPr>
              <a:t>缴费比例</a:t>
            </a:r>
            <a:endParaRPr lang="zh-CN" altLang="en-US" sz="2000" b="1">
              <a:latin typeface="微软雅黑" panose="020B0503020204020204" charset="-122"/>
              <a:ea typeface="微软雅黑" panose="020B0503020204020204" charset="-122"/>
            </a:endParaRPr>
          </a:p>
        </p:txBody>
      </p:sp>
      <p:sp>
        <p:nvSpPr>
          <p:cNvPr id="5" name="圆柱形 4"/>
          <p:cNvSpPr/>
          <p:nvPr>
            <p:custDataLst>
              <p:tags r:id="rId4"/>
            </p:custDataLst>
          </p:nvPr>
        </p:nvSpPr>
        <p:spPr>
          <a:xfrm>
            <a:off x="538163" y="2332038"/>
            <a:ext cx="720725" cy="3095625"/>
          </a:xfrm>
          <a:prstGeom prst="can">
            <a:avLst/>
          </a:prstGeom>
          <a:gradFill>
            <a:gsLst>
              <a:gs pos="5000">
                <a:srgbClr val="FFC411"/>
              </a:gs>
              <a:gs pos="31000">
                <a:srgbClr val="FFE080">
                  <a:alpha val="100000"/>
                </a:srgbClr>
              </a:gs>
              <a:gs pos="54000">
                <a:srgbClr val="FFE38D"/>
              </a:gs>
              <a:gs pos="77000">
                <a:srgbClr val="FFC0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圆柱形 5"/>
          <p:cNvSpPr/>
          <p:nvPr>
            <p:custDataLst>
              <p:tags r:id="rId5"/>
            </p:custDataLst>
          </p:nvPr>
        </p:nvSpPr>
        <p:spPr>
          <a:xfrm>
            <a:off x="3249613" y="3816350"/>
            <a:ext cx="719138" cy="1595438"/>
          </a:xfrm>
          <a:prstGeom prst="can">
            <a:avLst/>
          </a:prstGeom>
          <a:gradFill>
            <a:gsLst>
              <a:gs pos="25000">
                <a:srgbClr val="FFC411"/>
              </a:gs>
              <a:gs pos="53000">
                <a:srgbClr val="FFE38D"/>
              </a:gs>
              <a:gs pos="79000">
                <a:srgbClr val="FFC411"/>
              </a:gs>
            </a:gsLst>
            <a:lin ang="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0244" name="文本框 1"/>
          <p:cNvSpPr txBox="1"/>
          <p:nvPr>
            <p:custDataLst>
              <p:tags r:id="rId6"/>
            </p:custDataLst>
          </p:nvPr>
        </p:nvSpPr>
        <p:spPr>
          <a:xfrm>
            <a:off x="546100" y="1782763"/>
            <a:ext cx="819150" cy="460375"/>
          </a:xfrm>
          <a:prstGeom prst="rect">
            <a:avLst/>
          </a:prstGeom>
          <a:noFill/>
          <a:ln w="9525">
            <a:noFill/>
          </a:ln>
        </p:spPr>
        <p:txBody>
          <a:bodyPr wrap="square" anchor="t">
            <a:spAutoFit/>
          </a:bodyPr>
          <a:p>
            <a:r>
              <a:rPr lang="en-US" altLang="zh-CN" sz="2400" b="1">
                <a:latin typeface="Arial" panose="020B0604020202020204" pitchFamily="34" charset="0"/>
                <a:ea typeface="宋体" panose="02010600030101010101" pitchFamily="2" charset="-122"/>
              </a:rPr>
              <a:t>16%</a:t>
            </a:r>
            <a:endParaRPr lang="en-US" altLang="zh-CN" sz="2400" b="1">
              <a:latin typeface="Arial" panose="020B0604020202020204" pitchFamily="34" charset="0"/>
              <a:ea typeface="宋体" panose="02010600030101010101" pitchFamily="2" charset="-122"/>
            </a:endParaRPr>
          </a:p>
        </p:txBody>
      </p:sp>
      <p:sp>
        <p:nvSpPr>
          <p:cNvPr id="10245" name="文本框 2"/>
          <p:cNvSpPr txBox="1"/>
          <p:nvPr>
            <p:custDataLst>
              <p:tags r:id="rId7"/>
            </p:custDataLst>
          </p:nvPr>
        </p:nvSpPr>
        <p:spPr>
          <a:xfrm>
            <a:off x="3184525" y="3201988"/>
            <a:ext cx="819150" cy="460375"/>
          </a:xfrm>
          <a:prstGeom prst="rect">
            <a:avLst/>
          </a:prstGeom>
          <a:noFill/>
          <a:ln w="9525">
            <a:noFill/>
          </a:ln>
        </p:spPr>
        <p:txBody>
          <a:bodyPr wrap="square" anchor="t">
            <a:spAutoFit/>
          </a:bodyPr>
          <a:p>
            <a:pPr algn="ctr"/>
            <a:r>
              <a:rPr lang="en-US" altLang="zh-CN" sz="2400" b="1">
                <a:latin typeface="Arial" panose="020B0604020202020204" pitchFamily="34" charset="0"/>
                <a:ea typeface="宋体" panose="02010600030101010101" pitchFamily="2" charset="-122"/>
              </a:rPr>
              <a:t>8%</a:t>
            </a:r>
            <a:endParaRPr lang="en-US" altLang="zh-CN" sz="2400" b="1">
              <a:latin typeface="Arial" panose="020B0604020202020204" pitchFamily="34" charset="0"/>
              <a:ea typeface="宋体" panose="02010600030101010101" pitchFamily="2" charset="-122"/>
            </a:endParaRPr>
          </a:p>
        </p:txBody>
      </p:sp>
      <p:sp>
        <p:nvSpPr>
          <p:cNvPr id="10247" name="文本框 6"/>
          <p:cNvSpPr txBox="1"/>
          <p:nvPr>
            <p:custDataLst>
              <p:tags r:id="rId8"/>
            </p:custDataLst>
          </p:nvPr>
        </p:nvSpPr>
        <p:spPr>
          <a:xfrm>
            <a:off x="2911475" y="5564188"/>
            <a:ext cx="1639888" cy="368300"/>
          </a:xfrm>
          <a:prstGeom prst="rect">
            <a:avLst/>
          </a:prstGeom>
          <a:noFill/>
          <a:ln w="9525">
            <a:noFill/>
          </a:ln>
        </p:spPr>
        <p:txBody>
          <a:bodyPr wrap="square" anchor="t">
            <a:spAutoFit/>
          </a:bodyPr>
          <a:p>
            <a:r>
              <a:rPr lang="zh-CN" altLang="en-US" b="1">
                <a:latin typeface="微软雅黑" panose="020B0503020204020204" charset="-122"/>
                <a:ea typeface="微软雅黑" panose="020B0503020204020204" charset="-122"/>
              </a:rPr>
              <a:t>个人缴纳部分</a:t>
            </a:r>
            <a:endParaRPr lang="zh-CN" altLang="en-US" b="1">
              <a:latin typeface="微软雅黑" panose="020B0503020204020204" charset="-122"/>
              <a:ea typeface="微软雅黑" panose="020B0503020204020204" charset="-122"/>
            </a:endParaRPr>
          </a:p>
        </p:txBody>
      </p:sp>
      <p:sp>
        <p:nvSpPr>
          <p:cNvPr id="2" name="文本框 1"/>
          <p:cNvSpPr txBox="1"/>
          <p:nvPr>
            <p:custDataLst>
              <p:tags r:id="rId9"/>
            </p:custDataLst>
          </p:nvPr>
        </p:nvSpPr>
        <p:spPr>
          <a:xfrm>
            <a:off x="5032375" y="3979863"/>
            <a:ext cx="6970713" cy="1752600"/>
          </a:xfrm>
          <a:prstGeom prst="rect">
            <a:avLst/>
          </a:prstGeom>
          <a:noFill/>
          <a:ln w="9525">
            <a:noFill/>
          </a:ln>
        </p:spPr>
        <p:txBody>
          <a:bodyPr wrap="square" anchor="t">
            <a:spAutoFit/>
          </a:bodyPr>
          <a:p>
            <a:pPr>
              <a:lnSpc>
                <a:spcPct val="150000"/>
              </a:lnSpc>
            </a:pPr>
            <a:r>
              <a:rPr lang="en-US" altLang="zh-CN">
                <a:latin typeface="微软雅黑" panose="020B0503020204020204" charset="-122"/>
                <a:ea typeface="微软雅黑" panose="020B0503020204020204" charset="-122"/>
              </a:rPr>
              <a:t>3.个人缴费至少</a:t>
            </a:r>
            <a:r>
              <a:rPr lang="en-US" altLang="zh-CN" b="1">
                <a:latin typeface="微软雅黑" panose="020B0503020204020204" charset="-122"/>
                <a:ea typeface="微软雅黑" panose="020B0503020204020204" charset="-122"/>
              </a:rPr>
              <a:t>满15年</a:t>
            </a:r>
            <a:r>
              <a:rPr lang="en-US" altLang="zh-CN">
                <a:latin typeface="微软雅黑" panose="020B0503020204020204" charset="-122"/>
                <a:ea typeface="微软雅黑" panose="020B0503020204020204" charset="-122"/>
              </a:rPr>
              <a:t>。如今，中国的企业职工法定退休年龄为：</a:t>
            </a:r>
            <a:r>
              <a:rPr lang="en-US" altLang="zh-CN" b="1">
                <a:latin typeface="微软雅黑" panose="020B0503020204020204" charset="-122"/>
                <a:ea typeface="微软雅黑" panose="020B0503020204020204" charset="-122"/>
              </a:rPr>
              <a:t>男职工60</a:t>
            </a:r>
            <a:r>
              <a:rPr lang="zh-CN" altLang="en-US" b="1">
                <a:latin typeface="微软雅黑" panose="020B0503020204020204" charset="-122"/>
                <a:ea typeface="微软雅黑" panose="020B0503020204020204" charset="-122"/>
              </a:rPr>
              <a:t>周</a:t>
            </a:r>
            <a:r>
              <a:rPr lang="en-US" altLang="zh-CN" b="1">
                <a:latin typeface="微软雅黑" panose="020B0503020204020204" charset="-122"/>
                <a:ea typeface="微软雅黑" panose="020B0503020204020204" charset="-122"/>
              </a:rPr>
              <a:t>岁</a:t>
            </a:r>
            <a:r>
              <a:rPr lang="en-US" altLang="zh-CN">
                <a:latin typeface="微软雅黑" panose="020B0503020204020204" charset="-122"/>
                <a:ea typeface="微软雅黑" panose="020B0503020204020204" charset="-122"/>
              </a:rPr>
              <a:t>;从事管理和科研工作的</a:t>
            </a:r>
            <a:r>
              <a:rPr lang="en-US" altLang="zh-CN" b="1">
                <a:latin typeface="微软雅黑" panose="020B0503020204020204" charset="-122"/>
                <a:ea typeface="微软雅黑" panose="020B0503020204020204" charset="-122"/>
              </a:rPr>
              <a:t>女职工55</a:t>
            </a:r>
            <a:r>
              <a:rPr lang="zh-CN" altLang="en-US" b="1">
                <a:latin typeface="微软雅黑" panose="020B0503020204020204" charset="-122"/>
                <a:ea typeface="微软雅黑" panose="020B0503020204020204" charset="-122"/>
              </a:rPr>
              <a:t>周</a:t>
            </a:r>
            <a:r>
              <a:rPr lang="en-US" altLang="zh-CN" b="1">
                <a:latin typeface="微软雅黑" panose="020B0503020204020204" charset="-122"/>
                <a:ea typeface="微软雅黑" panose="020B0503020204020204" charset="-122"/>
              </a:rPr>
              <a:t>岁</a:t>
            </a:r>
            <a:r>
              <a:rPr lang="en-US" altLang="zh-CN">
                <a:latin typeface="微软雅黑" panose="020B0503020204020204" charset="-122"/>
                <a:ea typeface="微软雅黑" panose="020B0503020204020204" charset="-122"/>
              </a:rPr>
              <a:t>;从事生产和工勤辅助工作的</a:t>
            </a:r>
            <a:r>
              <a:rPr lang="en-US" altLang="zh-CN" b="1">
                <a:latin typeface="微软雅黑" panose="020B0503020204020204" charset="-122"/>
                <a:ea typeface="微软雅黑" panose="020B0503020204020204" charset="-122"/>
              </a:rPr>
              <a:t>女职工50</a:t>
            </a:r>
            <a:r>
              <a:rPr lang="zh-CN" altLang="en-US" b="1">
                <a:latin typeface="微软雅黑" panose="020B0503020204020204" charset="-122"/>
                <a:ea typeface="微软雅黑" panose="020B0503020204020204" charset="-122"/>
              </a:rPr>
              <a:t>周</a:t>
            </a:r>
            <a:r>
              <a:rPr lang="en-US" altLang="zh-CN" b="1">
                <a:latin typeface="微软雅黑" panose="020B0503020204020204" charset="-122"/>
                <a:ea typeface="微软雅黑" panose="020B0503020204020204" charset="-122"/>
              </a:rPr>
              <a:t>岁</a:t>
            </a:r>
            <a:r>
              <a:rPr lang="en-US" altLang="zh-CN">
                <a:latin typeface="微软雅黑" panose="020B0503020204020204" charset="-122"/>
                <a:ea typeface="微软雅黑" panose="020B0503020204020204" charset="-122"/>
              </a:rPr>
              <a:t>，自由职业者、个体工商户女</a:t>
            </a:r>
            <a:r>
              <a:rPr lang="en-US" altLang="zh-CN" b="1">
                <a:latin typeface="微软雅黑" panose="020B0503020204020204" charset="-122"/>
                <a:ea typeface="微软雅黑" panose="020B0503020204020204" charset="-122"/>
              </a:rPr>
              <a:t>年满55周岁</a:t>
            </a:r>
            <a:r>
              <a:rPr lang="zh-CN" altLang="en-US" b="1">
                <a:latin typeface="微软雅黑" panose="020B0503020204020204" charset="-122"/>
                <a:ea typeface="微软雅黑" panose="020B0503020204020204" charset="-122"/>
              </a:rPr>
              <a:t>。</a:t>
            </a:r>
            <a:endParaRPr lang="zh-CN" altLang="en-US" b="1">
              <a:latin typeface="微软雅黑" panose="020B0503020204020204" charset="-122"/>
              <a:ea typeface="微软雅黑" panose="020B0503020204020204" charset="-122"/>
            </a:endParaRPr>
          </a:p>
        </p:txBody>
      </p:sp>
      <p:sp>
        <p:nvSpPr>
          <p:cNvPr id="7" name="文本框 6"/>
          <p:cNvSpPr txBox="1"/>
          <p:nvPr>
            <p:custDataLst>
              <p:tags r:id="rId10"/>
            </p:custDataLst>
          </p:nvPr>
        </p:nvSpPr>
        <p:spPr>
          <a:xfrm>
            <a:off x="5032375" y="2441575"/>
            <a:ext cx="6970713" cy="368300"/>
          </a:xfrm>
          <a:prstGeom prst="rect">
            <a:avLst/>
          </a:prstGeom>
          <a:noFill/>
          <a:ln w="9525">
            <a:noFill/>
          </a:ln>
        </p:spPr>
        <p:txBody>
          <a:bodyPr wrap="square" anchor="t">
            <a:spAutoFit/>
          </a:bodyPr>
          <a:p>
            <a:r>
              <a:rPr lang="en-US" altLang="zh-CN">
                <a:latin typeface="微软雅黑" panose="020B0503020204020204" charset="-122"/>
                <a:ea typeface="微软雅黑" panose="020B0503020204020204" charset="-122"/>
              </a:rPr>
              <a:t>1.</a:t>
            </a:r>
            <a:r>
              <a:rPr lang="en-US" altLang="zh-CN" b="1">
                <a:latin typeface="微软雅黑" panose="020B0503020204020204" charset="-122"/>
                <a:ea typeface="微软雅黑" panose="020B0503020204020204" charset="-122"/>
              </a:rPr>
              <a:t>达到法定退休年龄</a:t>
            </a:r>
            <a:r>
              <a:rPr lang="en-US" altLang="zh-CN">
                <a:latin typeface="微软雅黑" panose="020B0503020204020204" charset="-122"/>
                <a:ea typeface="微软雅黑" panose="020B0503020204020204" charset="-122"/>
              </a:rPr>
              <a:t>，并已办理退休手续；</a:t>
            </a:r>
            <a:endParaRPr lang="en-US" altLang="zh-CN">
              <a:latin typeface="微软雅黑" panose="020B0503020204020204" charset="-122"/>
              <a:ea typeface="微软雅黑" panose="020B0503020204020204" charset="-122"/>
            </a:endParaRPr>
          </a:p>
        </p:txBody>
      </p:sp>
      <p:sp>
        <p:nvSpPr>
          <p:cNvPr id="8" name="文本框 7"/>
          <p:cNvSpPr txBox="1"/>
          <p:nvPr>
            <p:custDataLst>
              <p:tags r:id="rId11"/>
            </p:custDataLst>
          </p:nvPr>
        </p:nvSpPr>
        <p:spPr>
          <a:xfrm>
            <a:off x="5032375" y="3119438"/>
            <a:ext cx="6970713" cy="477837"/>
          </a:xfrm>
          <a:prstGeom prst="rect">
            <a:avLst/>
          </a:prstGeom>
          <a:noFill/>
          <a:ln w="9525">
            <a:noFill/>
          </a:ln>
        </p:spPr>
        <p:txBody>
          <a:bodyPr wrap="square" anchor="t">
            <a:spAutoFit/>
          </a:bodyPr>
          <a:p>
            <a:pPr>
              <a:lnSpc>
                <a:spcPct val="140000"/>
              </a:lnSpc>
            </a:pPr>
            <a:r>
              <a:rPr lang="en-US" altLang="zh-CN">
                <a:latin typeface="微软雅黑" panose="020B0503020204020204" charset="-122"/>
                <a:ea typeface="微软雅黑" panose="020B0503020204020204" charset="-122"/>
              </a:rPr>
              <a:t>2.所在单位和个人依法参加养老保险并履行了养老保险缴费义务；</a:t>
            </a:r>
            <a:endParaRPr lang="en-US" altLang="zh-CN">
              <a:latin typeface="微软雅黑" panose="020B0503020204020204" charset="-122"/>
              <a:ea typeface="微软雅黑" panose="020B0503020204020204" charset="-122"/>
            </a:endParaRPr>
          </a:p>
        </p:txBody>
      </p:sp>
      <p:grpSp>
        <p:nvGrpSpPr>
          <p:cNvPr id="19467" name="组合 1"/>
          <p:cNvGrpSpPr/>
          <p:nvPr/>
        </p:nvGrpSpPr>
        <p:grpSpPr>
          <a:xfrm>
            <a:off x="4530725" y="1687513"/>
            <a:ext cx="6386513" cy="582612"/>
            <a:chOff x="2622" y="2265"/>
            <a:chExt cx="10058" cy="919"/>
          </a:xfrm>
        </p:grpSpPr>
        <p:sp>
          <p:nvSpPr>
            <p:cNvPr id="19468" name="文本框 5"/>
            <p:cNvSpPr txBox="1"/>
            <p:nvPr>
              <p:custDataLst>
                <p:tags r:id="rId12"/>
              </p:custDataLst>
            </p:nvPr>
          </p:nvSpPr>
          <p:spPr>
            <a:xfrm>
              <a:off x="3075" y="2347"/>
              <a:ext cx="9605" cy="725"/>
            </a:xfrm>
            <a:prstGeom prst="rect">
              <a:avLst/>
            </a:prstGeom>
            <a:noFill/>
            <a:ln w="9525">
              <a:noFill/>
            </a:ln>
          </p:spPr>
          <p:txBody>
            <a:bodyPr wrap="square" anchor="t">
              <a:spAutoFit/>
            </a:bodyPr>
            <a:p>
              <a:pPr algn="ctr">
                <a:buSzTx/>
              </a:pPr>
              <a:r>
                <a:rPr lang="zh-CN" altLang="zh-CN" sz="2400" b="1">
                  <a:solidFill>
                    <a:schemeClr val="tx2"/>
                  </a:solidFill>
                  <a:latin typeface="微软雅黑" panose="020B0503020204020204" charset="-122"/>
                  <a:ea typeface="微软雅黑" panose="020B0503020204020204" charset="-122"/>
                </a:rPr>
                <a:t>职工按月领取养老金的必须具备的条件：</a:t>
              </a:r>
              <a:endParaRPr lang="zh-CN" altLang="zh-CN" sz="2400" b="1">
                <a:solidFill>
                  <a:schemeClr val="tx2"/>
                </a:solidFill>
                <a:latin typeface="微软雅黑" panose="020B0503020204020204" charset="-122"/>
                <a:ea typeface="微软雅黑" panose="020B0503020204020204" charset="-122"/>
              </a:endParaRPr>
            </a:p>
          </p:txBody>
        </p:sp>
        <p:sp>
          <p:nvSpPr>
            <p:cNvPr id="19469" name="文本框 9"/>
            <p:cNvSpPr txBox="1"/>
            <p:nvPr>
              <p:custDataLst>
                <p:tags r:id="rId13"/>
              </p:custDataLst>
            </p:nvPr>
          </p:nvSpPr>
          <p:spPr>
            <a:xfrm>
              <a:off x="2622" y="2265"/>
              <a:ext cx="677" cy="919"/>
            </a:xfrm>
            <a:prstGeom prst="rect">
              <a:avLst/>
            </a:prstGeom>
            <a:noFill/>
            <a:ln w="9525">
              <a:noFill/>
            </a:ln>
          </p:spPr>
          <p:txBody>
            <a:bodyPr wrap="square" anchor="t">
              <a:spAutoFit/>
            </a:bodyPr>
            <a:p>
              <a:r>
                <a:rPr lang="zh-CN" altLang="en-US" sz="3200" b="1">
                  <a:solidFill>
                    <a:srgbClr val="FFC000"/>
                  </a:solidFill>
                  <a:latin typeface="宋体" panose="02010600030101010101" pitchFamily="2" charset="-122"/>
                  <a:ea typeface="宋体" panose="02010600030101010101" pitchFamily="2" charset="-122"/>
                </a:rPr>
                <a:t>＄</a:t>
              </a:r>
              <a:endParaRPr lang="zh-CN" altLang="en-US" sz="3200" b="1">
                <a:solidFill>
                  <a:srgbClr val="FFC000"/>
                </a:solidFill>
                <a:latin typeface="宋体" panose="02010600030101010101" pitchFamily="2" charset="-122"/>
                <a:ea typeface="宋体" panose="02010600030101010101" pitchFamily="2" charset="-122"/>
              </a:endParaRPr>
            </a:p>
          </p:txBody>
        </p:sp>
      </p:grpSp>
      <p:sp>
        <p:nvSpPr>
          <p:cNvPr id="19471" name="标题 1"/>
          <p:cNvSpPr>
            <a:spLocks noGrp="1"/>
          </p:cNvSpPr>
          <p:nvPr>
            <p:custDataLst>
              <p:tags r:id="rId14"/>
            </p:custDataLst>
          </p:nvPr>
        </p:nvSpPr>
        <p:spPr>
          <a:xfrm>
            <a:off x="546100" y="256540"/>
            <a:ext cx="5026860" cy="701040"/>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
        <p:nvSpPr>
          <p:cNvPr id="10246" name="文本框 3"/>
          <p:cNvSpPr txBox="1"/>
          <p:nvPr>
            <p:custDataLst>
              <p:tags r:id="rId15"/>
            </p:custDataLst>
          </p:nvPr>
        </p:nvSpPr>
        <p:spPr>
          <a:xfrm>
            <a:off x="219075" y="5573713"/>
            <a:ext cx="1658938" cy="368300"/>
          </a:xfrm>
          <a:prstGeom prst="rect">
            <a:avLst/>
          </a:prstGeom>
          <a:noFill/>
          <a:ln w="9525">
            <a:noFill/>
          </a:ln>
        </p:spPr>
        <p:txBody>
          <a:bodyPr wrap="square" anchor="t">
            <a:spAutoFit/>
          </a:bodyPr>
          <a:p>
            <a:r>
              <a:rPr lang="zh-CN" altLang="zh-CN" b="1">
                <a:latin typeface="微软雅黑" panose="020B0503020204020204" charset="-122"/>
                <a:ea typeface="微软雅黑" panose="020B0503020204020204" charset="-122"/>
              </a:rPr>
              <a:t>企业缴纳部分</a:t>
            </a:r>
            <a:endParaRPr lang="zh-CN" altLang="zh-CN" b="1">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247"/>
                                        </p:tgtEl>
                                        <p:attrNameLst>
                                          <p:attrName>style.visibility</p:attrName>
                                        </p:attrNameLst>
                                      </p:cBhvr>
                                      <p:to>
                                        <p:strVal val="visible"/>
                                      </p:to>
                                    </p:set>
                                    <p:anim calcmode="lin" valueType="num">
                                      <p:cBhvr additive="base">
                                        <p:cTn id="17" dur="500" fill="hold"/>
                                        <p:tgtEl>
                                          <p:spTgt spid="10247"/>
                                        </p:tgtEl>
                                        <p:attrNameLst>
                                          <p:attrName>ppt_x</p:attrName>
                                        </p:attrNameLst>
                                      </p:cBhvr>
                                      <p:tavLst>
                                        <p:tav tm="0">
                                          <p:val>
                                            <p:strVal val="#ppt_x"/>
                                          </p:val>
                                        </p:tav>
                                        <p:tav tm="100000">
                                          <p:val>
                                            <p:strVal val="#ppt_x"/>
                                          </p:val>
                                        </p:tav>
                                      </p:tavLst>
                                    </p:anim>
                                    <p:anim calcmode="lin" valueType="num">
                                      <p:cBhvr additive="base">
                                        <p:cTn id="1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anim calcmode="lin" valueType="num">
                                      <p:cBhvr additive="base">
                                        <p:cTn id="23" dur="500" fill="hold"/>
                                        <p:tgtEl>
                                          <p:spTgt spid="10244"/>
                                        </p:tgtEl>
                                        <p:attrNameLst>
                                          <p:attrName>ppt_x</p:attrName>
                                        </p:attrNameLst>
                                      </p:cBhvr>
                                      <p:tavLst>
                                        <p:tav tm="0">
                                          <p:val>
                                            <p:strVal val="#ppt_x"/>
                                          </p:val>
                                        </p:tav>
                                        <p:tav tm="100000">
                                          <p:val>
                                            <p:strVal val="#ppt_x"/>
                                          </p:val>
                                        </p:tav>
                                      </p:tavLst>
                                    </p:anim>
                                    <p:anim calcmode="lin" valueType="num">
                                      <p:cBhvr additive="base">
                                        <p:cTn id="2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5"/>
                                        </p:tgtEl>
                                        <p:attrNameLst>
                                          <p:attrName>style.visibility</p:attrName>
                                        </p:attrNameLst>
                                      </p:cBhvr>
                                      <p:to>
                                        <p:strVal val="visible"/>
                                      </p:to>
                                    </p:set>
                                    <p:anim calcmode="lin" valueType="num">
                                      <p:cBhvr additive="base">
                                        <p:cTn id="29" dur="500" fill="hold"/>
                                        <p:tgtEl>
                                          <p:spTgt spid="10245"/>
                                        </p:tgtEl>
                                        <p:attrNameLst>
                                          <p:attrName>ppt_x</p:attrName>
                                        </p:attrNameLst>
                                      </p:cBhvr>
                                      <p:tavLst>
                                        <p:tav tm="0">
                                          <p:val>
                                            <p:strVal val="#ppt_x"/>
                                          </p:val>
                                        </p:tav>
                                        <p:tav tm="100000">
                                          <p:val>
                                            <p:strVal val="#ppt_x"/>
                                          </p:val>
                                        </p:tav>
                                      </p:tavLst>
                                    </p:anim>
                                    <p:anim calcmode="lin" valueType="num">
                                      <p:cBhvr additive="base">
                                        <p:cTn id="3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2"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ppt_x</p:attrName>
                                        </p:attrNameLst>
                                      </p:cBhvr>
                                      <p:tavLst>
                                        <p:tav tm="0">
                                          <p:val>
                                            <p:strVal val="#ppt_x"/>
                                          </p:val>
                                        </p:tav>
                                        <p:tav tm="100000">
                                          <p:val>
                                            <p:strVal val="#ppt_x"/>
                                          </p:val>
                                        </p:tav>
                                      </p:tavLst>
                                    </p:anim>
                                    <p:anim calcmode="lin" valueType="num">
                                      <p:cBhvr>
                                        <p:cTn id="47" dur="500" fill="hold"/>
                                        <p:tgtEl>
                                          <p:spTgt spid="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246"/>
                                        </p:tgtEl>
                                        <p:attrNameLst>
                                          <p:attrName>style.visibility</p:attrName>
                                        </p:attrNameLst>
                                      </p:cBhvr>
                                      <p:to>
                                        <p:strVal val="visible"/>
                                      </p:to>
                                    </p:set>
                                    <p:anim calcmode="lin" valueType="num">
                                      <p:cBhvr additive="base">
                                        <p:cTn id="50" dur="500" fill="hold"/>
                                        <p:tgtEl>
                                          <p:spTgt spid="10246"/>
                                        </p:tgtEl>
                                        <p:attrNameLst>
                                          <p:attrName>ppt_x</p:attrName>
                                        </p:attrNameLst>
                                      </p:cBhvr>
                                      <p:tavLst>
                                        <p:tav tm="0">
                                          <p:val>
                                            <p:strVal val="#ppt_x"/>
                                          </p:val>
                                        </p:tav>
                                        <p:tav tm="100000">
                                          <p:val>
                                            <p:strVal val="#ppt_x"/>
                                          </p:val>
                                        </p:tav>
                                      </p:tavLst>
                                    </p:anim>
                                    <p:anim calcmode="lin" valueType="num">
                                      <p:cBhvr additive="base">
                                        <p:cTn id="51"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10244" grpId="0"/>
      <p:bldP spid="10244" grpId="1"/>
      <p:bldP spid="10245" grpId="0"/>
      <p:bldP spid="10245" grpId="1"/>
      <p:bldP spid="10247" grpId="0"/>
      <p:bldP spid="10247" grpId="1"/>
      <p:bldP spid="2" grpId="0"/>
      <p:bldP spid="7" grpId="1"/>
      <p:bldP spid="7" grpId="2"/>
      <p:bldP spid="8" grpId="0"/>
      <p:bldP spid="10246" grpId="0"/>
      <p:bldP spid="1024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 name="文本框 1"/>
          <p:cNvSpPr txBox="1"/>
          <p:nvPr/>
        </p:nvSpPr>
        <p:spPr>
          <a:xfrm>
            <a:off x="772795" y="1744345"/>
            <a:ext cx="10646410" cy="4629785"/>
          </a:xfrm>
          <a:prstGeom prst="rect">
            <a:avLst/>
          </a:prstGeom>
          <a:noFill/>
        </p:spPr>
        <p:txBody>
          <a:bodyPr wrap="square" rtlCol="0" anchor="t">
            <a:noAutofit/>
          </a:bodyPr>
          <a:p>
            <a:r>
              <a:rPr lang="zh-CN" altLang="en-US" sz="2000"/>
              <a:t>2001年，《国家经济贸易委员会、人事部、劳动和社会保障部关于深化国有企业内部人事、劳动、分配制度改革的意见》(国经贸企改〔2001〕230号)规定：</a:t>
            </a:r>
            <a:endParaRPr lang="zh-CN" altLang="en-US" sz="2000"/>
          </a:p>
          <a:p>
            <a:endParaRPr lang="zh-CN" altLang="en-US" sz="2000"/>
          </a:p>
          <a:p>
            <a:r>
              <a:rPr lang="zh-CN" altLang="en-US" sz="2000"/>
              <a:t>二、取消企业行政级别。企业不再套用国家机关的行政级别，管理人员不再享有国家机关干部的行政级别待遇。打破传统的“干部”和“工人”之间的界限，变身份管理为岗位管理。在管理岗位工作的即为管理人员。岗位发生变动后，其收入和其他待遇要按照新的岗位相应调整。</a:t>
            </a:r>
            <a:endParaRPr lang="zh-CN" altLang="en-US" sz="2000"/>
          </a:p>
          <a:p>
            <a:endParaRPr lang="zh-CN" altLang="en-US" sz="2000"/>
          </a:p>
          <a:p>
            <a:r>
              <a:rPr lang="zh-CN" altLang="en-US" sz="2000"/>
              <a:t>也就是说，按照最新版要求，女职工退休年龄不再按女工人、女干部身份进行区分，而是按岗位区分，管理岗按55周岁退休，非管理岗50周岁退休！</a:t>
            </a:r>
            <a:endParaRPr lang="zh-CN" altLang="en-US" sz="2000"/>
          </a:p>
          <a:p>
            <a:endParaRPr lang="zh-CN" altLang="en-US" sz="2000"/>
          </a:p>
          <a:p>
            <a:r>
              <a:rPr lang="zh-CN" altLang="en-US" sz="2000"/>
              <a:t>如何区分女职工是管理岗还是非管理岗？</a:t>
            </a:r>
            <a:endParaRPr lang="zh-CN" altLang="en-US" sz="2000"/>
          </a:p>
          <a:p>
            <a:endParaRPr lang="zh-CN" altLang="en-US" sz="2000"/>
          </a:p>
          <a:p>
            <a:r>
              <a:rPr lang="zh-CN" altLang="en-US" sz="2000"/>
              <a:t>根据各地规定来看，女职工退休时是管理岗位还是非管理岗位主要由企业确定</a:t>
            </a:r>
            <a:endParaRPr lang="zh-CN" altLang="en-US" sz="2000"/>
          </a:p>
        </p:txBody>
      </p:sp>
      <p:sp>
        <p:nvSpPr>
          <p:cNvPr id="20483" name="标题 1"/>
          <p:cNvSpPr>
            <a:spLocks noGrp="1"/>
          </p:cNvSpPr>
          <p:nvPr>
            <p:custDataLst>
              <p:tags r:id="rId3"/>
            </p:custDataLst>
          </p:nvPr>
        </p:nvSpPr>
        <p:spPr>
          <a:xfrm>
            <a:off x="454025" y="52641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0483" name="标题 1"/>
          <p:cNvSpPr>
            <a:spLocks noGrp="1"/>
          </p:cNvSpPr>
          <p:nvPr>
            <p:custDataLst>
              <p:tags r:id="rId3"/>
            </p:custDataLst>
          </p:nvPr>
        </p:nvSpPr>
        <p:spPr>
          <a:xfrm>
            <a:off x="454025" y="88900"/>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stretch>
            <a:fillRect/>
          </a:stretch>
        </p:blipFill>
        <p:spPr>
          <a:xfrm>
            <a:off x="941070" y="805180"/>
            <a:ext cx="3905250" cy="5464175"/>
          </a:xfrm>
          <a:prstGeom prst="rect">
            <a:avLst/>
          </a:prstGeom>
        </p:spPr>
      </p:pic>
      <p:sp>
        <p:nvSpPr>
          <p:cNvPr id="3" name="文本框 2"/>
          <p:cNvSpPr txBox="1"/>
          <p:nvPr/>
        </p:nvSpPr>
        <p:spPr>
          <a:xfrm>
            <a:off x="4758690" y="989965"/>
            <a:ext cx="6940550" cy="5451475"/>
          </a:xfrm>
          <a:prstGeom prst="rect">
            <a:avLst/>
          </a:prstGeom>
          <a:noFill/>
        </p:spPr>
        <p:txBody>
          <a:bodyPr wrap="square" rtlCol="0">
            <a:noAutofit/>
          </a:bodyPr>
          <a:p>
            <a:pPr indent="0" fontAlgn="auto">
              <a:lnSpc>
                <a:spcPts val="2700"/>
              </a:lnSpc>
            </a:pPr>
            <a:r>
              <a:rPr lang="zh-CN" altLang="en-US"/>
              <a:t>根据集团公司《员工退休管理办法》（汴文投文〔2023〕66</a:t>
            </a:r>
            <a:r>
              <a:rPr lang="zh-CN" altLang="en-US"/>
              <a:t>号文件规定），公司员工退休按照国家有关政策执行，员工符合以下条件之一的，应当办理退休手续：</a:t>
            </a:r>
            <a:endParaRPr lang="zh-CN" altLang="en-US"/>
          </a:p>
          <a:p>
            <a:pPr indent="0" fontAlgn="auto">
              <a:lnSpc>
                <a:spcPts val="2700"/>
              </a:lnSpc>
            </a:pPr>
            <a:r>
              <a:rPr lang="zh-CN" altLang="en-US"/>
              <a:t>（一）达到国家法定的企业职工退休年龄，男员工年满60周岁，集团总部全体及子公司管理层女员工年满55周岁，子公司女员工年满50周岁；</a:t>
            </a:r>
            <a:endParaRPr lang="zh-CN" altLang="en-US"/>
          </a:p>
          <a:p>
            <a:pPr indent="0" fontAlgn="auto">
              <a:lnSpc>
                <a:spcPts val="2700"/>
              </a:lnSpc>
            </a:pPr>
            <a:r>
              <a:rPr lang="zh-CN" altLang="en-US"/>
              <a:t>（二）因病或非因工致残，经劳动能力鉴定委员会鉴定完全丧失劳动能力的参保人员，男员工年满50周岁、女员工年满45周岁，连续工龄满十年的，可以办理退休手续；达不到退休年龄的，可以办理离职手续；</a:t>
            </a:r>
            <a:endParaRPr lang="zh-CN" altLang="en-US"/>
          </a:p>
          <a:p>
            <a:pPr indent="0" fontAlgn="auto">
              <a:lnSpc>
                <a:spcPts val="2700"/>
              </a:lnSpc>
            </a:pPr>
            <a:r>
              <a:rPr lang="zh-CN" altLang="en-US"/>
              <a:t>（三）因工作需要达到退休年龄暂不办理退休，或达到退休年龄而未达到国家社会保险机构规定退休年龄的员工，可填写《延迟退休审批表》（附件2），延迟退休时间不超过半年。经审批后，办理延迟退休手续；</a:t>
            </a:r>
            <a:endParaRPr lang="zh-CN" altLang="en-US"/>
          </a:p>
          <a:p>
            <a:pPr indent="0" fontAlgn="auto">
              <a:lnSpc>
                <a:spcPts val="2700"/>
              </a:lnSpc>
            </a:pPr>
            <a:r>
              <a:rPr lang="zh-CN" altLang="en-US"/>
              <a:t>（四）法律、法规规定的其他退休条件。</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15361" name="文本框 1"/>
          <p:cNvSpPr txBox="1"/>
          <p:nvPr>
            <p:custDataLst>
              <p:tags r:id="rId3"/>
            </p:custDataLst>
          </p:nvPr>
        </p:nvSpPr>
        <p:spPr>
          <a:xfrm>
            <a:off x="2336165" y="804863"/>
            <a:ext cx="2105025" cy="460375"/>
          </a:xfrm>
          <a:prstGeom prst="rect">
            <a:avLst/>
          </a:prstGeom>
          <a:noFill/>
          <a:ln w="9525">
            <a:noFill/>
          </a:ln>
        </p:spPr>
        <p:txBody>
          <a:bodyPr wrap="square" anchor="t">
            <a:spAutoFit/>
          </a:bodyPr>
          <a:p>
            <a:r>
              <a:rPr lang="zh-CN" altLang="en-US" sz="2400" b="1">
                <a:latin typeface="微软雅黑" panose="020B0503020204020204" charset="-122"/>
                <a:ea typeface="微软雅黑" panose="020B0503020204020204" charset="-122"/>
              </a:rPr>
              <a:t>退休地的确认</a:t>
            </a:r>
            <a:endParaRPr lang="zh-CN" altLang="en-US" sz="2400" b="1">
              <a:latin typeface="微软雅黑" panose="020B0503020204020204" charset="-122"/>
              <a:ea typeface="微软雅黑" panose="020B0503020204020204" charset="-122"/>
            </a:endParaRPr>
          </a:p>
        </p:txBody>
      </p:sp>
      <p:sp>
        <p:nvSpPr>
          <p:cNvPr id="15362" name="文本框 3"/>
          <p:cNvSpPr txBox="1"/>
          <p:nvPr>
            <p:custDataLst>
              <p:tags r:id="rId4"/>
            </p:custDataLst>
          </p:nvPr>
        </p:nvSpPr>
        <p:spPr>
          <a:xfrm>
            <a:off x="454025" y="1323340"/>
            <a:ext cx="7127240" cy="5448935"/>
          </a:xfrm>
          <a:prstGeom prst="rect">
            <a:avLst/>
          </a:prstGeom>
          <a:noFill/>
          <a:ln w="9525">
            <a:noFill/>
          </a:ln>
        </p:spPr>
        <p:txBody>
          <a:bodyPr wrap="square" anchor="t">
            <a:noAutofit/>
          </a:bodyPr>
          <a:p>
            <a:pPr>
              <a:lnSpc>
                <a:spcPct val="130000"/>
              </a:lnSpc>
              <a:spcBef>
                <a:spcPts val="0"/>
              </a:spcBef>
              <a:spcAft>
                <a:spcPts val="0"/>
              </a:spcAft>
            </a:pPr>
            <a:r>
              <a:rPr lang="en-US" altLang="zh-CN" sz="2000">
                <a:latin typeface="微软雅黑" panose="020B0503020204020204" charset="-122"/>
                <a:ea typeface="微软雅黑" panose="020B0503020204020204" charset="-122"/>
              </a:rPr>
              <a:t>     </a:t>
            </a:r>
            <a:r>
              <a:rPr sz="2000">
                <a:latin typeface="微软雅黑" panose="020B0503020204020204" charset="-122"/>
                <a:ea typeface="微软雅黑" panose="020B0503020204020204" charset="-122"/>
              </a:rPr>
              <a:t>退休地确定遵循“户籍优先，从长从后；各地均不足十年，户籍地为退休地；多个十年的，最近十年地为退休地”原则。这里的户籍地是指办理退休时的户籍所在地。从全国范围看，退休地选择主要因退休当月养老保险关系所在地的不同分四种情况：</a:t>
            </a:r>
            <a:endParaRPr sz="2000">
              <a:latin typeface="微软雅黑" panose="020B0503020204020204" charset="-122"/>
              <a:ea typeface="微软雅黑" panose="020B0503020204020204" charset="-122"/>
            </a:endParaRPr>
          </a:p>
          <a:p>
            <a:pPr>
              <a:lnSpc>
                <a:spcPct val="130000"/>
              </a:lnSpc>
              <a:spcBef>
                <a:spcPts val="0"/>
              </a:spcBef>
              <a:spcAft>
                <a:spcPts val="0"/>
              </a:spcAft>
            </a:pPr>
            <a:r>
              <a:rPr sz="2000">
                <a:latin typeface="微软雅黑" panose="020B0503020204020204" charset="-122"/>
                <a:ea typeface="微软雅黑" panose="020B0503020204020204" charset="-122"/>
              </a:rPr>
              <a:t>1.养老保险关系在户籍地的，在“户籍地”办理退休。</a:t>
            </a:r>
            <a:endParaRPr sz="2000">
              <a:latin typeface="微软雅黑" panose="020B0503020204020204" charset="-122"/>
              <a:ea typeface="微软雅黑" panose="020B0503020204020204" charset="-122"/>
            </a:endParaRPr>
          </a:p>
          <a:p>
            <a:pPr>
              <a:lnSpc>
                <a:spcPct val="130000"/>
              </a:lnSpc>
              <a:spcBef>
                <a:spcPts val="0"/>
              </a:spcBef>
              <a:spcAft>
                <a:spcPts val="0"/>
              </a:spcAft>
            </a:pPr>
            <a:r>
              <a:rPr sz="2000">
                <a:latin typeface="微软雅黑" panose="020B0503020204020204" charset="-122"/>
                <a:ea typeface="微软雅黑" panose="020B0503020204020204" charset="-122"/>
              </a:rPr>
              <a:t>2.养老保险关系不在户籍地的，且在养老保险关系所在地累计缴费满10年的，在“累计缴费满10年的养老保险关系所在地”办理退休。</a:t>
            </a:r>
            <a:endParaRPr sz="2000">
              <a:latin typeface="微软雅黑" panose="020B0503020204020204" charset="-122"/>
              <a:ea typeface="微软雅黑" panose="020B0503020204020204" charset="-122"/>
            </a:endParaRPr>
          </a:p>
          <a:p>
            <a:pPr>
              <a:lnSpc>
                <a:spcPct val="130000"/>
              </a:lnSpc>
              <a:spcBef>
                <a:spcPts val="0"/>
              </a:spcBef>
              <a:spcAft>
                <a:spcPts val="0"/>
              </a:spcAft>
            </a:pPr>
            <a:r>
              <a:rPr sz="2000">
                <a:latin typeface="微软雅黑" panose="020B0503020204020204" charset="-122"/>
                <a:ea typeface="微软雅黑" panose="020B0503020204020204" charset="-122"/>
              </a:rPr>
              <a:t>3.养老保险关系不在户籍所在地的，在养老保险关系所在地累计缴费不足10年的，转“上一个缴满10年地”办理退休。</a:t>
            </a:r>
            <a:endParaRPr sz="2000">
              <a:latin typeface="微软雅黑" panose="020B0503020204020204" charset="-122"/>
              <a:ea typeface="微软雅黑" panose="020B0503020204020204" charset="-122"/>
            </a:endParaRPr>
          </a:p>
          <a:p>
            <a:pPr>
              <a:lnSpc>
                <a:spcPct val="130000"/>
              </a:lnSpc>
              <a:spcBef>
                <a:spcPts val="0"/>
              </a:spcBef>
              <a:spcAft>
                <a:spcPts val="0"/>
              </a:spcAft>
            </a:pPr>
            <a:r>
              <a:rPr sz="2000">
                <a:latin typeface="微软雅黑" panose="020B0503020204020204" charset="-122"/>
                <a:ea typeface="微软雅黑" panose="020B0503020204020204" charset="-122"/>
              </a:rPr>
              <a:t>4.有多地参保缴费经历，但各地年限均不足10年的，需提前将养老保险关系“转回户籍地”办理退休。</a:t>
            </a:r>
            <a:endParaRPr sz="2000">
              <a:latin typeface="微软雅黑" panose="020B0503020204020204" charset="-122"/>
              <a:ea typeface="微软雅黑" panose="020B0503020204020204" charset="-122"/>
            </a:endParaRPr>
          </a:p>
        </p:txBody>
      </p:sp>
      <p:pic>
        <p:nvPicPr>
          <p:cNvPr id="23556" name="图片 1" descr="6548f17ea1c6f4807ce65f6d0e99b3df"/>
          <p:cNvPicPr>
            <a:picLocks noChangeAspect="1"/>
          </p:cNvPicPr>
          <p:nvPr>
            <p:custDataLst>
              <p:tags r:id="rId5"/>
            </p:custDataLst>
          </p:nvPr>
        </p:nvPicPr>
        <p:blipFill>
          <a:blip r:embed="rId6"/>
          <a:stretch>
            <a:fillRect/>
          </a:stretch>
        </p:blipFill>
        <p:spPr>
          <a:xfrm>
            <a:off x="7831138" y="2819400"/>
            <a:ext cx="3962400" cy="2400300"/>
          </a:xfrm>
          <a:prstGeom prst="rect">
            <a:avLst/>
          </a:prstGeom>
          <a:noFill/>
          <a:ln w="9525">
            <a:noFill/>
          </a:ln>
        </p:spPr>
      </p:pic>
      <p:sp>
        <p:nvSpPr>
          <p:cNvPr id="23555" name="标题 1"/>
          <p:cNvSpPr>
            <a:spLocks noGrp="1"/>
          </p:cNvSpPr>
          <p:nvPr>
            <p:custDataLst>
              <p:tags r:id="rId7"/>
            </p:custDataLst>
          </p:nvPr>
        </p:nvSpPr>
        <p:spPr>
          <a:xfrm>
            <a:off x="454025" y="88900"/>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linds(horizontal)">
                                      <p:cBhvr>
                                        <p:cTn id="7" dur="500"/>
                                        <p:tgtEl>
                                          <p:spTgt spid="153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linds(horizont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文投LOGO"/>
          <p:cNvPicPr>
            <a:picLocks noChangeAspect="1"/>
          </p:cNvPicPr>
          <p:nvPr>
            <p:custDataLst>
              <p:tags r:id="rId1"/>
            </p:custDataLst>
          </p:nvPr>
        </p:nvPicPr>
        <p:blipFill>
          <a:blip r:embed="rId2"/>
          <a:stretch>
            <a:fillRect/>
          </a:stretch>
        </p:blipFill>
        <p:spPr>
          <a:xfrm>
            <a:off x="9687560" y="210185"/>
            <a:ext cx="2146300" cy="594995"/>
          </a:xfrm>
          <a:prstGeom prst="rect">
            <a:avLst/>
          </a:prstGeom>
        </p:spPr>
      </p:pic>
      <p:sp>
        <p:nvSpPr>
          <p:cNvPr id="21505" name="文本框 5"/>
          <p:cNvSpPr txBox="1"/>
          <p:nvPr>
            <p:custDataLst>
              <p:tags r:id="rId3"/>
            </p:custDataLst>
          </p:nvPr>
        </p:nvSpPr>
        <p:spPr>
          <a:xfrm>
            <a:off x="5121593" y="344805"/>
            <a:ext cx="4565650" cy="460375"/>
          </a:xfrm>
          <a:prstGeom prst="rect">
            <a:avLst/>
          </a:prstGeom>
          <a:noFill/>
          <a:ln w="9525">
            <a:noFill/>
          </a:ln>
        </p:spPr>
        <p:txBody>
          <a:bodyPr wrap="square" anchor="t">
            <a:spAutoFit/>
          </a:bodyPr>
          <a:p>
            <a:r>
              <a:rPr lang="zh-CN" altLang="en-US" sz="2400" b="1">
                <a:latin typeface="微软雅黑" panose="020B0503020204020204" charset="-122"/>
                <a:ea typeface="微软雅黑" panose="020B0503020204020204" charset="-122"/>
              </a:rPr>
              <a:t>已缴纳的养老保险还可以退吗？</a:t>
            </a:r>
            <a:endParaRPr lang="zh-CN" altLang="en-US" sz="2400" b="1">
              <a:latin typeface="微软雅黑" panose="020B0503020204020204" charset="-122"/>
              <a:ea typeface="微软雅黑" panose="020B0503020204020204" charset="-122"/>
            </a:endParaRPr>
          </a:p>
        </p:txBody>
      </p:sp>
      <p:sp>
        <p:nvSpPr>
          <p:cNvPr id="24579" name="标题 1"/>
          <p:cNvSpPr>
            <a:spLocks noGrp="1"/>
          </p:cNvSpPr>
          <p:nvPr>
            <p:custDataLst>
              <p:tags r:id="rId4"/>
            </p:custDataLst>
          </p:nvPr>
        </p:nvSpPr>
        <p:spPr>
          <a:xfrm>
            <a:off x="454025" y="344805"/>
            <a:ext cx="5026025" cy="701675"/>
          </a:xfrm>
          <a:prstGeom prst="rect">
            <a:avLst/>
          </a:prstGeom>
          <a:noFill/>
          <a:ln w="9525">
            <a:noFill/>
          </a:ln>
        </p:spPr>
        <p:txBody>
          <a:bodyPr anchor="b"/>
          <a:p>
            <a:r>
              <a:rPr lang="en-US" altLang="zh-CN" sz="2400" b="1">
                <a:solidFill>
                  <a:schemeClr val="tx2"/>
                </a:solidFill>
                <a:latin typeface="微软雅黑" panose="020B0503020204020204" charset="-122"/>
                <a:ea typeface="微软雅黑" panose="020B0503020204020204" charset="-122"/>
              </a:rPr>
              <a:t>01   </a:t>
            </a:r>
            <a:r>
              <a:rPr lang="zh-CN" altLang="zh-CN" sz="2400" b="1">
                <a:solidFill>
                  <a:schemeClr val="tx2"/>
                </a:solidFill>
                <a:latin typeface="微软雅黑" panose="020B0503020204020204" charset="-122"/>
                <a:ea typeface="微软雅黑" panose="020B0503020204020204" charset="-122"/>
              </a:rPr>
              <a:t>养老保险</a:t>
            </a:r>
            <a:endParaRPr lang="zh-CN" altLang="zh-CN" sz="2400" b="1">
              <a:solidFill>
                <a:schemeClr val="tx2"/>
              </a:solidFill>
              <a:latin typeface="微软雅黑" panose="020B0503020204020204" charset="-122"/>
              <a:ea typeface="微软雅黑" panose="020B0503020204020204" charset="-122"/>
            </a:endParaRPr>
          </a:p>
        </p:txBody>
      </p:sp>
      <p:pic>
        <p:nvPicPr>
          <p:cNvPr id="24580" name="图片 1" descr="e1c26a9468d4b1d3f06fbbb9a45a5969"/>
          <p:cNvPicPr>
            <a:picLocks noChangeAspect="1"/>
          </p:cNvPicPr>
          <p:nvPr>
            <p:custDataLst>
              <p:tags r:id="rId5"/>
            </p:custDataLst>
          </p:nvPr>
        </p:nvPicPr>
        <p:blipFill>
          <a:blip r:embed="rId6"/>
          <a:stretch>
            <a:fillRect/>
          </a:stretch>
        </p:blipFill>
        <p:spPr>
          <a:xfrm>
            <a:off x="38100" y="1945005"/>
            <a:ext cx="5083810" cy="3547745"/>
          </a:xfrm>
          <a:prstGeom prst="rect">
            <a:avLst/>
          </a:prstGeom>
          <a:noFill/>
          <a:ln w="9525">
            <a:noFill/>
          </a:ln>
        </p:spPr>
      </p:pic>
      <p:sp>
        <p:nvSpPr>
          <p:cNvPr id="2" name="文本框 1"/>
          <p:cNvSpPr txBox="1"/>
          <p:nvPr/>
        </p:nvSpPr>
        <p:spPr>
          <a:xfrm>
            <a:off x="4580890" y="805180"/>
            <a:ext cx="7611110" cy="5851525"/>
          </a:xfrm>
          <a:prstGeom prst="rect">
            <a:avLst/>
          </a:prstGeom>
          <a:noFill/>
        </p:spPr>
        <p:txBody>
          <a:bodyPr wrap="square" rtlCol="0" anchor="t">
            <a:noAutofit/>
          </a:bodyPr>
          <a:p>
            <a:pPr indent="0" fontAlgn="auto">
              <a:lnSpc>
                <a:spcPct val="120000"/>
              </a:lnSpc>
              <a:spcBef>
                <a:spcPts val="0"/>
              </a:spcBef>
              <a:spcAft>
                <a:spcPts val="0"/>
              </a:spcAft>
            </a:pPr>
            <a:r>
              <a:rPr lang="zh-CN" altLang="en-US"/>
              <a:t>满足特定的条件，缴纳的社保费是可以退还的，具体而言有以下几种情形：</a:t>
            </a:r>
            <a:endParaRPr lang="zh-CN" altLang="en-US"/>
          </a:p>
          <a:p>
            <a:pPr indent="0" fontAlgn="auto">
              <a:lnSpc>
                <a:spcPct val="120000"/>
              </a:lnSpc>
              <a:spcBef>
                <a:spcPts val="0"/>
              </a:spcBef>
              <a:spcAft>
                <a:spcPts val="0"/>
              </a:spcAft>
            </a:pPr>
            <a:r>
              <a:rPr lang="zh-CN" altLang="en-US" b="1"/>
              <a:t>一、重复参保</a:t>
            </a:r>
            <a:endParaRPr lang="zh-CN" altLang="en-US" b="1"/>
          </a:p>
          <a:p>
            <a:pPr indent="0" fontAlgn="auto">
              <a:lnSpc>
                <a:spcPct val="120000"/>
              </a:lnSpc>
              <a:spcBef>
                <a:spcPts val="0"/>
              </a:spcBef>
              <a:spcAft>
                <a:spcPts val="0"/>
              </a:spcAft>
            </a:pPr>
            <a:r>
              <a:rPr lang="zh-CN" altLang="en-US"/>
              <a:t>参保人员在两地以上同时存续基本养老关系或重复缴纳基本养老保险费的，应按照“先转后清”的原则，由转入地的社会保险经办机构按规定清理。</a:t>
            </a:r>
            <a:endParaRPr lang="zh-CN" altLang="en-US"/>
          </a:p>
          <a:p>
            <a:pPr indent="0" fontAlgn="auto">
              <a:lnSpc>
                <a:spcPct val="120000"/>
              </a:lnSpc>
              <a:spcBef>
                <a:spcPts val="0"/>
              </a:spcBef>
              <a:spcAft>
                <a:spcPts val="0"/>
              </a:spcAft>
            </a:pPr>
            <a:r>
              <a:rPr lang="zh-CN" altLang="en-US" b="1"/>
              <a:t>二、参保者退休时社保未交满15年</a:t>
            </a:r>
            <a:endParaRPr lang="zh-CN" altLang="en-US" b="1"/>
          </a:p>
          <a:p>
            <a:pPr indent="0" fontAlgn="auto">
              <a:lnSpc>
                <a:spcPct val="120000"/>
              </a:lnSpc>
              <a:spcBef>
                <a:spcPts val="0"/>
              </a:spcBef>
              <a:spcAft>
                <a:spcPts val="0"/>
              </a:spcAft>
            </a:pPr>
            <a:r>
              <a:rPr lang="zh-CN" altLang="en-US"/>
              <a:t>如果到了退休年龄，但社保交费未满十五年，可以延长交费满十五年，也可以申请转入城乡居民养老保险，按照规定享受养老保险待遇。如果不想补交也不想转入居民养老保险待遇，就可以申请社保退费，及养老保险个人账户存储金额会一次性支付给本人。</a:t>
            </a:r>
            <a:endParaRPr lang="zh-CN" altLang="en-US"/>
          </a:p>
          <a:p>
            <a:pPr indent="0" fontAlgn="auto">
              <a:lnSpc>
                <a:spcPct val="120000"/>
              </a:lnSpc>
              <a:spcBef>
                <a:spcPts val="0"/>
              </a:spcBef>
              <a:spcAft>
                <a:spcPts val="0"/>
              </a:spcAft>
            </a:pPr>
            <a:r>
              <a:rPr lang="zh-CN" altLang="en-US" b="1"/>
              <a:t>三、参保者去世</a:t>
            </a:r>
            <a:endParaRPr lang="zh-CN" altLang="en-US" b="1"/>
          </a:p>
          <a:p>
            <a:pPr indent="0" fontAlgn="auto">
              <a:lnSpc>
                <a:spcPct val="120000"/>
              </a:lnSpc>
              <a:spcBef>
                <a:spcPts val="0"/>
              </a:spcBef>
              <a:spcAft>
                <a:spcPts val="0"/>
              </a:spcAft>
            </a:pPr>
            <a:r>
              <a:rPr lang="zh-CN" altLang="en-US"/>
              <a:t>如果参保者不幸去世，继承人可以去社保中心申请退回个人缴纳部分。这其中又可以分为两种情况：一是参保者在退休前去世，其继承人可以领取个人账户全部的钱；二是参保者在退休以后去世的，要看个人账户中的钱是否已经领完，如已全部领完，则不可领取，若还未领完，则其继承人可以领取个人账户剩余部分。</a:t>
            </a:r>
            <a:endParaRPr lang="zh-CN" altLang="en-US"/>
          </a:p>
          <a:p>
            <a:pPr indent="0" fontAlgn="auto">
              <a:lnSpc>
                <a:spcPct val="120000"/>
              </a:lnSpc>
              <a:spcBef>
                <a:spcPts val="0"/>
              </a:spcBef>
              <a:spcAft>
                <a:spcPts val="0"/>
              </a:spcAft>
            </a:pPr>
            <a:r>
              <a:rPr lang="zh-CN" altLang="en-US" b="1"/>
              <a:t>四、参保者移民</a:t>
            </a:r>
            <a:endParaRPr lang="zh-CN" altLang="en-US" b="1"/>
          </a:p>
          <a:p>
            <a:pPr indent="0" fontAlgn="auto">
              <a:lnSpc>
                <a:spcPct val="120000"/>
              </a:lnSpc>
              <a:spcBef>
                <a:spcPts val="0"/>
              </a:spcBef>
              <a:spcAft>
                <a:spcPts val="0"/>
              </a:spcAft>
            </a:pPr>
            <a:r>
              <a:rPr lang="zh-CN" altLang="en-US"/>
              <a:t>在还未达到法定可领取养老金条件前就离境定居的，参保人可以申请退回个人账户储存额。</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blinds(horizontal)">
                                      <p:cBhvr>
                                        <p:cTn id="7" dur="500"/>
                                        <p:tgtEl>
                                          <p:spTgt spid="2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DIAGRAM_VIRTUALLY_FRAME" val="{&quot;height&quot;:392.90002730574713,&quot;left&quot;:344.35,&quot;top&quot;:63.825039370078706,&quot;width&quot;:283.75}"/>
</p:tagLst>
</file>

<file path=ppt/tags/tag266.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67.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68.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69.xml><?xml version="1.0" encoding="utf-8"?>
<p:tagLst xmlns:p="http://schemas.openxmlformats.org/presentationml/2006/main">
  <p:tag name="KSO_WM_DIAGRAM_VIRTUALLY_FRAME" val="{&quot;height&quot;:392.90002730574713,&quot;left&quot;:344.35,&quot;top&quot;:63.825039370078706,&quot;width&quot;:283.75}"/>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1.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2.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3.xml><?xml version="1.0" encoding="utf-8"?>
<p:tagLst xmlns:p="http://schemas.openxmlformats.org/presentationml/2006/main">
  <p:tag name="KSO_WM_DIAGRAM_VIRTUALLY_FRAME" val="{&quot;height&quot;:392.90002730574713,&quot;left&quot;:344.35,&quot;top&quot;:63.825039370078706,&quot;width&quot;:283.75}"/>
</p:tagLst>
</file>

<file path=ppt/tags/tag274.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5.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6.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7.xml><?xml version="1.0" encoding="utf-8"?>
<p:tagLst xmlns:p="http://schemas.openxmlformats.org/presentationml/2006/main">
  <p:tag name="KSO_WM_DIAGRAM_VIRTUALLY_FRAME" val="{&quot;height&quot;:392.90002730574713,&quot;left&quot;:344.35,&quot;top&quot;:63.825039370078706,&quot;width&quot;:283.75}"/>
</p:tagLst>
</file>

<file path=ppt/tags/tag278.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79.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1.xml><?xml version="1.0" encoding="utf-8"?>
<p:tagLst xmlns:p="http://schemas.openxmlformats.org/presentationml/2006/main">
  <p:tag name="KSO_WM_DIAGRAM_VIRTUALLY_FRAME" val="{&quot;height&quot;:392.90002730574713,&quot;left&quot;:344.35,&quot;top&quot;:63.825039370078706,&quot;width&quot;:283.75}"/>
</p:tagLst>
</file>

<file path=ppt/tags/tag282.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3.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4.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5.xml><?xml version="1.0" encoding="utf-8"?>
<p:tagLst xmlns:p="http://schemas.openxmlformats.org/presentationml/2006/main">
  <p:tag name="MH" val="20160830110146"/>
  <p:tag name="MH_LIBRARY" val="CONTENTS"/>
  <p:tag name="MH_TYPE" val="OTHERS"/>
  <p:tag name="ID" val="553512"/>
  <p:tag name="KSO_WM_BEAUTIFY_FLAG" val=""/>
</p:tagLst>
</file>

<file path=ppt/tags/tag286.xml><?xml version="1.0" encoding="utf-8"?>
<p:tagLst xmlns:p="http://schemas.openxmlformats.org/presentationml/2006/main">
  <p:tag name="MH" val="20160830110146"/>
  <p:tag name="MH_LIBRARY" val="CONTENTS"/>
  <p:tag name="MH_TYPE" val="OTHERS"/>
  <p:tag name="ID" val="553512"/>
  <p:tag name="KSO_WM_BEAUTIFY_FLAG" val=""/>
</p:tagLst>
</file>

<file path=ppt/tags/tag287.xml><?xml version="1.0" encoding="utf-8"?>
<p:tagLst xmlns:p="http://schemas.openxmlformats.org/presentationml/2006/main">
  <p:tag name="KSO_WM_DIAGRAM_VIRTUALLY_FRAME" val="{&quot;height&quot;:392.90002730574713,&quot;left&quot;:344.35,&quot;top&quot;:63.825039370078706,&quot;width&quot;:283.75}"/>
</p:tagLst>
</file>

<file path=ppt/tags/tag288.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89.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DIAGRAM_VIRTUALLY_FRAME" val="{&quot;height&quot;:392.90002730574713,&quot;left&quot;:344.35,&quot;top&quot;:63.825039370078706,&quot;width&quot;:283.75}"/>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TEMPLATE_CATEGORY" val="diagram"/>
  <p:tag name="KSO_WM_TEMPLATE_INDEX" val="783"/>
  <p:tag name="KSO_WM_TAG_VERSION" val="1.0"/>
  <p:tag name="KSO_WM_UNIT_TYPE" val="l_i"/>
  <p:tag name="KSO_WM_UNIT_INDEX" val="1_1"/>
  <p:tag name="KSO_WM_UNIT_ID" val="diagram783_2*l_i*1_1"/>
  <p:tag name="KSO_WM_UNIT_CLEAR" val="1"/>
  <p:tag name="KSO_WM_UNIT_LAYERLEVEL" val="1_1"/>
  <p:tag name="KSO_WM_BEAUTIFY_FLAG" val=""/>
  <p:tag name="KSO_WM_DIAGRAM_GROUP_CODE" val="l1-1"/>
  <p:tag name="KSO_WM_UNIT_FILL_FORE_SCHEMECOLOR_INDEX" val="9"/>
  <p:tag name="KSO_WM_UNIT_FILL_TYPE" val="1"/>
  <p:tag name="KSO_WM_UNIT_TEXT_FILL_FORE_SCHEMECOLOR_INDEX" val="2"/>
  <p:tag name="KSO_WM_UNIT_TEXT_FILL_TYPE" val="1"/>
</p:tagLst>
</file>

<file path=ppt/tags/tag309.xml><?xml version="1.0" encoding="utf-8"?>
<p:tagLst xmlns:p="http://schemas.openxmlformats.org/presentationml/2006/main">
  <p:tag name="KSO_WM_TEMPLATE_CATEGORY" val="diagram"/>
  <p:tag name="KSO_WM_TEMPLATE_INDEX" val="783"/>
  <p:tag name="KSO_WM_TAG_VERSION" val="1.0"/>
  <p:tag name="KSO_WM_UNIT_TYPE" val="l_i"/>
  <p:tag name="KSO_WM_UNIT_INDEX" val="1_9"/>
  <p:tag name="KSO_WM_UNIT_ID" val="diagram783_2*l_i*1_9"/>
  <p:tag name="KSO_WM_UNIT_CLEAR" val="1"/>
  <p:tag name="KSO_WM_UNIT_LAYERLEVEL" val="1_1"/>
  <p:tag name="KSO_WM_BEAUTIFY_FLAG" val=""/>
  <p:tag name="KSO_WM_DIAGRAM_GROUP_CODE" val="l1-1"/>
  <p:tag name="KSO_WM_UNIT_FILL_FORE_SCHEMECOLOR_INDEX" val="6"/>
  <p:tag name="KSO_WM_UNIT_FILL_TYPE" val="1"/>
  <p:tag name="KSO_WM_UNIT_TEXT_FILL_FORE_SCHEMECOLOR_INDEX" val="2"/>
  <p:tag name="KSO_WM_UNIT_TEXT_FILL_TYPE" val="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TEMPLATE_CATEGORY" val="diagram"/>
  <p:tag name="KSO_WM_TEMPLATE_INDEX" val="783"/>
  <p:tag name="KSO_WM_TAG_VERSION" val="1.0"/>
  <p:tag name="KSO_WM_UNIT_TYPE" val="l_i"/>
  <p:tag name="KSO_WM_UNIT_INDEX" val="1_10"/>
  <p:tag name="KSO_WM_UNIT_ID" val="diagram783_2*l_i*1_10"/>
  <p:tag name="KSO_WM_UNIT_CLEAR" val="1"/>
  <p:tag name="KSO_WM_UNIT_LAYERLEVEL" val="1_1"/>
  <p:tag name="KSO_WM_BEAUTIFY_FLAG" val=""/>
  <p:tag name="KSO_WM_DIAGRAM_GROUP_CODE" val="l1-1"/>
  <p:tag name="KSO_WM_UNIT_TEXT_FILL_FORE_SCHEMECOLOR_INDEX" val="2"/>
  <p:tag name="KSO_WM_UNIT_TEXT_FILL_TYPE" val="1"/>
</p:tagLst>
</file>

<file path=ppt/tags/tag311.xml><?xml version="1.0" encoding="utf-8"?>
<p:tagLst xmlns:p="http://schemas.openxmlformats.org/presentationml/2006/main">
  <p:tag name="KSO_WM_TEMPLATE_CATEGORY" val="diagram"/>
  <p:tag name="KSO_WM_TEMPLATE_INDEX" val="783"/>
  <p:tag name="KSO_WM_TAG_VERSION" val="1.0"/>
  <p:tag name="KSO_WM_UNIT_TYPE" val="l_i"/>
  <p:tag name="KSO_WM_UNIT_INDEX" val="1_24"/>
  <p:tag name="KSO_WM_UNIT_ID" val="diagram783_2*l_i*1_24"/>
  <p:tag name="KSO_WM_UNIT_CLEAR" val="1"/>
  <p:tag name="KSO_WM_UNIT_LAYERLEVEL" val="1_1"/>
  <p:tag name="KSO_WM_BEAUTIFY_FLAG" val=""/>
  <p:tag name="KSO_WM_DIAGRAM_GROUP_CODE" val="l1-1"/>
  <p:tag name="KSO_WM_UNIT_FILL_FORE_SCHEMECOLOR_INDEX" val="5"/>
  <p:tag name="KSO_WM_UNIT_FILL_TYPE" val="1"/>
  <p:tag name="KSO_WM_UNIT_TEXT_FILL_FORE_SCHEMECOLOR_INDEX" val="2"/>
  <p:tag name="KSO_WM_UNIT_TEXT_FILL_TYPE" val="1"/>
</p:tagLst>
</file>

<file path=ppt/tags/tag312.xml><?xml version="1.0" encoding="utf-8"?>
<p:tagLst xmlns:p="http://schemas.openxmlformats.org/presentationml/2006/main">
  <p:tag name="KSO_WM_TEMPLATE_CATEGORY" val="diagram"/>
  <p:tag name="KSO_WM_TEMPLATE_INDEX" val="783"/>
  <p:tag name="KSO_WM_TAG_VERSION" val="1.0"/>
  <p:tag name="KSO_WM_UNIT_TYPE" val="l_i"/>
  <p:tag name="KSO_WM_UNIT_INDEX" val="1_26"/>
  <p:tag name="KSO_WM_UNIT_ID" val="diagram783_2*l_i*1_26"/>
  <p:tag name="KSO_WM_UNIT_CLEAR" val="1"/>
  <p:tag name="KSO_WM_UNIT_LAYERLEVEL" val="1_1"/>
  <p:tag name="KSO_WM_BEAUTIFY_FLAG" val=""/>
  <p:tag name="KSO_WM_DIAGRAM_GROUP_CODE" val="l1-1"/>
  <p:tag name="KSO_WM_UNIT_FILL_FORE_SCHEMECOLOR_INDEX" val="9"/>
  <p:tag name="KSO_WM_UNIT_FILL_TYPE" val="1"/>
  <p:tag name="KSO_WM_UNIT_TEXT_FILL_FORE_SCHEMECOLOR_INDEX" val="2"/>
  <p:tag name="KSO_WM_UNIT_TEXT_FILL_TYPE" val="1"/>
</p:tagLst>
</file>

<file path=ppt/tags/tag313.xml><?xml version="1.0" encoding="utf-8"?>
<p:tagLst xmlns:p="http://schemas.openxmlformats.org/presentationml/2006/main">
  <p:tag name="KSO_WM_TEMPLATE_CATEGORY" val="diagram"/>
  <p:tag name="KSO_WM_TEMPLATE_INDEX" val="783"/>
  <p:tag name="KSO_WM_TAG_VERSION" val="1.0"/>
  <p:tag name="KSO_WM_UNIT_TYPE" val="l_i"/>
  <p:tag name="KSO_WM_UNIT_INDEX" val="1_27"/>
  <p:tag name="KSO_WM_UNIT_ID" val="diagram783_2*l_i*1_27"/>
  <p:tag name="KSO_WM_UNIT_CLEAR" val="1"/>
  <p:tag name="KSO_WM_UNIT_LAYERLEVEL" val="1_1"/>
  <p:tag name="KSO_WM_BEAUTIFY_FLAG" val=""/>
  <p:tag name="KSO_WM_DIAGRAM_GROUP_CODE" val="l1-1"/>
  <p:tag name="KSO_WM_UNIT_FILL_FORE_SCHEMECOLOR_INDEX" val="7"/>
  <p:tag name="KSO_WM_UNIT_FILL_TYPE" val="1"/>
  <p:tag name="KSO_WM_UNIT_TEXT_FILL_FORE_SCHEMECOLOR_INDEX" val="2"/>
  <p:tag name="KSO_WM_UNIT_TEXT_FILL_TYPE" val="1"/>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TEMPLATE_CATEGORY" val="diagram"/>
  <p:tag name="KSO_WM_TEMPLATE_INDEX" val="783"/>
  <p:tag name="KSO_WM_TAG_VERSION" val="1.0"/>
  <p:tag name="KSO_WM_UNIT_TYPE" val="l_i"/>
  <p:tag name="KSO_WM_UNIT_INDEX" val="1_7"/>
  <p:tag name="KSO_WM_UNIT_ID" val="diagram783_2*l_i*1_7"/>
  <p:tag name="KSO_WM_UNIT_CLEAR" val="1"/>
  <p:tag name="KSO_WM_UNIT_LAYERLEVEL" val="1_1"/>
  <p:tag name="KSO_WM_BEAUTIFY_FLAG" val=""/>
  <p:tag name="KSO_WM_DIAGRAM_GROUP_CODE" val="l1-1"/>
  <p:tag name="KSO_WM_UNIT_FILL_FORE_SCHEMECOLOR_INDEX" val="5"/>
  <p:tag name="KSO_WM_UNIT_FILL_TYPE" val="1"/>
  <p:tag name="KSO_WM_UNIT_TEXT_FILL_FORE_SCHEMECOLOR_INDEX" val="2"/>
  <p:tag name="KSO_WM_UNIT_TEXT_FILL_TYPE" val="1"/>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TEMPLATE_CATEGORY" val="diagram"/>
  <p:tag name="KSO_WM_TEMPLATE_INDEX" val="783"/>
  <p:tag name="KSO_WM_TAG_VERSION" val="1.0"/>
  <p:tag name="KSO_WM_UNIT_TYPE" val="l_i"/>
  <p:tag name="KSO_WM_UNIT_INDEX" val="1_3"/>
  <p:tag name="KSO_WM_UNIT_ID" val="diagram783_2*l_i*1_3"/>
  <p:tag name="KSO_WM_UNIT_CLEAR" val="1"/>
  <p:tag name="KSO_WM_UNIT_LAYERLEVEL" val="1_1"/>
  <p:tag name="KSO_WM_BEAUTIFY_FLAG" val=""/>
  <p:tag name="KSO_WM_DIAGRAM_GROUP_CODE" val="l1-1"/>
  <p:tag name="KSO_WM_UNIT_FILL_FORE_SCHEMECOLOR_INDEX" val="8"/>
  <p:tag name="KSO_WM_UNIT_FILL_TYPE" val="1"/>
  <p:tag name="KSO_WM_UNIT_TEXT_FILL_FORE_SCHEMECOLOR_INDEX" val="2"/>
  <p:tag name="KSO_WM_UNIT_TEXT_FILL_TYPE" val="1"/>
</p:tagLst>
</file>

<file path=ppt/tags/tag318.xml><?xml version="1.0" encoding="utf-8"?>
<p:tagLst xmlns:p="http://schemas.openxmlformats.org/presentationml/2006/main">
  <p:tag name="KSO_WM_TEMPLATE_CATEGORY" val="diagram"/>
  <p:tag name="KSO_WM_TEMPLATE_INDEX" val="783"/>
  <p:tag name="KSO_WM_TAG_VERSION" val="1.0"/>
  <p:tag name="KSO_WM_UNIT_TYPE" val="l_i"/>
  <p:tag name="KSO_WM_UNIT_INDEX" val="1_25"/>
  <p:tag name="KSO_WM_UNIT_ID" val="diagram783_2*l_i*1_25"/>
  <p:tag name="KSO_WM_UNIT_CLEAR" val="1"/>
  <p:tag name="KSO_WM_UNIT_LAYERLEVEL" val="1_1"/>
  <p:tag name="KSO_WM_BEAUTIFY_FLAG" val=""/>
  <p:tag name="KSO_WM_DIAGRAM_GROUP_CODE" val="l1-1"/>
  <p:tag name="KSO_WM_UNIT_FILL_FORE_SCHEMECOLOR_INDEX" val="8"/>
  <p:tag name="KSO_WM_UNIT_FILL_TYPE" val="1"/>
  <p:tag name="KSO_WM_UNIT_TEXT_FILL_FORE_SCHEMECOLOR_INDEX" val="2"/>
  <p:tag name="KSO_WM_UNIT_TEXT_FILL_TYPE" val="1"/>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TEMPLATE_CATEGORY" val="diagram"/>
  <p:tag name="KSO_WM_TEMPLATE_INDEX" val="783"/>
  <p:tag name="KSO_WM_TAG_VERSION" val="1.0"/>
  <p:tag name="KSO_WM_UNIT_TYPE" val="l_i"/>
  <p:tag name="KSO_WM_UNIT_INDEX" val="1_5"/>
  <p:tag name="KSO_WM_UNIT_ID" val="diagram783_2*l_i*1_5"/>
  <p:tag name="KSO_WM_UNIT_CLEAR" val="1"/>
  <p:tag name="KSO_WM_UNIT_LAYERLEVEL" val="1_1"/>
  <p:tag name="KSO_WM_BEAUTIFY_FLAG" val=""/>
  <p:tag name="KSO_WM_DIAGRAM_GROUP_CODE" val="l1-1"/>
  <p:tag name="KSO_WM_UNIT_FILL_FORE_SCHEMECOLOR_INDEX" val="6"/>
  <p:tag name="KSO_WM_UNIT_FILL_TYPE" val="1"/>
  <p:tag name="KSO_WM_UNIT_TEXT_FILL_FORE_SCHEMECOLOR_INDEX" val="2"/>
  <p:tag name="KSO_WM_UNIT_TEXT_FILL_TYPE" val="1"/>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TEMPLATE_CATEGORY" val="diagram"/>
  <p:tag name="KSO_WM_TEMPLATE_INDEX" val="783"/>
  <p:tag name="KSO_WM_TAG_VERSION" val="1.0"/>
  <p:tag name="KSO_WM_UNIT_TYPE" val="l_i"/>
  <p:tag name="KSO_WM_UNIT_INDEX" val="1_16"/>
  <p:tag name="KSO_WM_UNIT_ID" val="diagram783_2*l_i*1_16"/>
  <p:tag name="KSO_WM_UNIT_CLEAR" val="1"/>
  <p:tag name="KSO_WM_UNIT_LAYERLEVEL" val="1_1"/>
  <p:tag name="KSO_WM_BEAUTIFY_FLAG" val=""/>
  <p:tag name="KSO_WM_DIAGRAM_GROUP_CODE" val="l1-1"/>
  <p:tag name="KSO_WM_UNIT_FILL_FORE_SCHEMECOLOR_INDEX" val="7"/>
  <p:tag name="KSO_WM_UNIT_FILL_TYPE" val="1"/>
  <p:tag name="KSO_WM_UNIT_TEXT_FILL_FORE_SCHEMECOLOR_INDEX" val="2"/>
  <p:tag name="KSO_WM_UNIT_TEXT_FILL_TYPE" val="1"/>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DECORATE_SHAPE_ID" val="8"/>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 name="TABLE_ENDDRAG_ORIGIN_RECT" val="706*228"/>
  <p:tag name="TABLE_ENDDRAG_RECT" val="149*110*706*228"/>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
</p:tagLst>
</file>

<file path=ppt/tags/tag503.xml><?xml version="1.0" encoding="utf-8"?>
<p:tagLst xmlns:p="http://schemas.openxmlformats.org/presentationml/2006/main">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DIAGRAM_VIRTUALLY_FRAME" val="{&quot;height&quot;:211.4,&quot;left&quot;:64.3,&quot;top&quot;:285.95,&quot;width&quot;:831.5}"/>
</p:tagLst>
</file>

<file path=ppt/tags/tag512.xml><?xml version="1.0" encoding="utf-8"?>
<p:tagLst xmlns:p="http://schemas.openxmlformats.org/presentationml/2006/main">
  <p:tag name="KSO_WM_DIAGRAM_VIRTUALLY_FRAME" val="{&quot;height&quot;:211.4,&quot;left&quot;:64.3,&quot;top&quot;:285.95,&quot;width&quot;:831.5}"/>
</p:tagLst>
</file>

<file path=ppt/tags/tag513.xml><?xml version="1.0" encoding="utf-8"?>
<p:tagLst xmlns:p="http://schemas.openxmlformats.org/presentationml/2006/main">
  <p:tag name="KSO_WM_BEAUTIFY_FLAG" val=""/>
  <p:tag name="KSO_WM_DIAGRAM_VIRTUALLY_FRAME" val="{&quot;height&quot;:211.4,&quot;left&quot;:64.3,&quot;top&quot;:285.95,&quot;width&quot;:831.5}"/>
</p:tagLst>
</file>

<file path=ppt/tags/tag514.xml><?xml version="1.0" encoding="utf-8"?>
<p:tagLst xmlns:p="http://schemas.openxmlformats.org/presentationml/2006/main">
  <p:tag name="KSO_WM_BEAUTIFY_FLAG" val=""/>
  <p:tag name="KSO_WM_DIAGRAM_VIRTUALLY_FRAME" val="{&quot;height&quot;:211.4,&quot;left&quot;:64.3,&quot;top&quot;:285.95,&quot;width&quot;:831.5}"/>
</p:tagLst>
</file>

<file path=ppt/tags/tag515.xml><?xml version="1.0" encoding="utf-8"?>
<p:tagLst xmlns:p="http://schemas.openxmlformats.org/presentationml/2006/main">
  <p:tag name="KSO_WM_BEAUTIFY_FLAG" val=""/>
  <p:tag name="KSO_WM_DIAGRAM_VIRTUALLY_FRAME" val="{&quot;height&quot;:211.4,&quot;left&quot;:64.3,&quot;top&quot;:285.95,&quot;width&quot;:831.5}"/>
</p:tagLst>
</file>

<file path=ppt/tags/tag516.xml><?xml version="1.0" encoding="utf-8"?>
<p:tagLst xmlns:p="http://schemas.openxmlformats.org/presentationml/2006/main">
  <p:tag name="KSO_WM_BEAUTIFY_FLAG" val=""/>
  <p:tag name="KSO_WM_DIAGRAM_VIRTUALLY_FRAME" val="{&quot;height&quot;:211.4,&quot;left&quot;:64.3,&quot;top&quot;:285.95,&quot;width&quot;:831.5}"/>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DIAGRAM_VIRTUALLY_FRAME" val="{&quot;height&quot;:385.75,&quot;left&quot;:121.85,&quot;top&quot;:130.9,&quot;width&quot;:694.8}"/>
</p:tagLst>
</file>

<file path=ppt/tags/tag52.xml><?xml version="1.0" encoding="utf-8"?>
<p:tagLst xmlns:p="http://schemas.openxmlformats.org/presentationml/2006/main">
  <p:tag name="KSO_WM_BEAUTIFY_FLAG" val=""/>
</p:tagLst>
</file>

<file path=ppt/tags/tag520.xml><?xml version="1.0" encoding="utf-8"?>
<p:tagLst xmlns:p="http://schemas.openxmlformats.org/presentationml/2006/main">
  <p:tag name="KSO_WM_DIAGRAM_VIRTUALLY_FRAME" val="{&quot;height&quot;:385.75,&quot;left&quot;:121.85,&quot;top&quot;:130.9,&quot;width&quot;:694.8}"/>
</p:tagLst>
</file>

<file path=ppt/tags/tag521.xml><?xml version="1.0" encoding="utf-8"?>
<p:tagLst xmlns:p="http://schemas.openxmlformats.org/presentationml/2006/main">
  <p:tag name="KSO_WM_DIAGRAM_VIRTUALLY_FRAME" val="{&quot;height&quot;:385.75,&quot;left&quot;:121.85,&quot;top&quot;:130.9,&quot;width&quot;:694.8}"/>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
</p:tagLst>
</file>

<file path=ppt/tags/tag525.xml><?xml version="1.0" encoding="utf-8"?>
<p:tagLst xmlns:p="http://schemas.openxmlformats.org/presentationml/2006/main">
  <p:tag name="KSO_WM_BEAUTIFY_FLAG" val=""/>
  <p:tag name="KSO_WM_DIAGRAM_VIRTUALLY_FRAME" val="{&quot;height&quot;:385.75,&quot;left&quot;:121.85,&quot;top&quot;:130.9,&quot;width&quot;:694.8}"/>
</p:tagLst>
</file>

<file path=ppt/tags/tag526.xml><?xml version="1.0" encoding="utf-8"?>
<p:tagLst xmlns:p="http://schemas.openxmlformats.org/presentationml/2006/main">
  <p:tag name="KSO_WM_DIAGRAM_VIRTUALLY_FRAME" val="{&quot;height&quot;:385.75,&quot;left&quot;:121.85,&quot;top&quot;:130.9,&quot;width&quot;:694.8}"/>
</p:tagLst>
</file>

<file path=ppt/tags/tag527.xml><?xml version="1.0" encoding="utf-8"?>
<p:tagLst xmlns:p="http://schemas.openxmlformats.org/presentationml/2006/main">
  <p:tag name="KSO_WM_BEAUTIFY_FLAG" val=""/>
  <p:tag name="KSO_WM_DIAGRAM_VIRTUALLY_FRAME" val="{&quot;height&quot;:385.75,&quot;left&quot;:121.85,&quot;top&quot;:130.9,&quot;width&quot;:694.8}"/>
</p:tagLst>
</file>

<file path=ppt/tags/tag528.xml><?xml version="1.0" encoding="utf-8"?>
<p:tagLst xmlns:p="http://schemas.openxmlformats.org/presentationml/2006/main">
  <p:tag name="KSO_WM_BEAUTIFY_FLAG" val=""/>
  <p:tag name="KSO_WM_DIAGRAM_VIRTUALLY_FRAME" val="{&quot;height&quot;:385.75,&quot;left&quot;:121.85,&quot;top&quot;:130.9,&quot;width&quot;:694.8}"/>
</p:tagLst>
</file>

<file path=ppt/tags/tag529.xml><?xml version="1.0" encoding="utf-8"?>
<p:tagLst xmlns:p="http://schemas.openxmlformats.org/presentationml/2006/main">
  <p:tag name="KSO_WM_DIAGRAM_VIRTUALLY_FRAME" val="{&quot;height&quot;:385.75,&quot;left&quot;:121.85,&quot;top&quot;:130.9,&quot;width&quot;:694.8}"/>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 name="KSO_WM_DIAGRAM_VIRTUALLY_FRAME" val="{&quot;height&quot;:385.75,&quot;left&quot;:121.85,&quot;top&quot;:130.9,&quot;width&quot;:694.8}"/>
</p:tagLst>
</file>

<file path=ppt/tags/tag531.xml><?xml version="1.0" encoding="utf-8"?>
<p:tagLst xmlns:p="http://schemas.openxmlformats.org/presentationml/2006/main">
  <p:tag name="KSO_WM_BEAUTIFY_FLAG" val=""/>
  <p:tag name="KSO_WM_DIAGRAM_VIRTUALLY_FRAME" val="{&quot;height&quot;:385.75,&quot;left&quot;:121.85,&quot;top&quot;:130.9,&quot;width&quot;:694.8}"/>
</p:tagLst>
</file>

<file path=ppt/tags/tag532.xml><?xml version="1.0" encoding="utf-8"?>
<p:tagLst xmlns:p="http://schemas.openxmlformats.org/presentationml/2006/main">
  <p:tag name="KSO_WM_DIAGRAM_VIRTUALLY_FRAME" val="{&quot;height&quot;:385.75,&quot;left&quot;:121.85,&quot;top&quot;:130.9,&quot;width&quot;:694.8}"/>
</p:tagLst>
</file>

<file path=ppt/tags/tag533.xml><?xml version="1.0" encoding="utf-8"?>
<p:tagLst xmlns:p="http://schemas.openxmlformats.org/presentationml/2006/main">
  <p:tag name="KSO_WM_BEAUTIFY_FLAG" val=""/>
  <p:tag name="KSO_WM_DIAGRAM_VIRTUALLY_FRAME" val="{&quot;height&quot;:385.75,&quot;left&quot;:121.85,&quot;top&quot;:130.9,&quot;width&quot;:694.8}"/>
</p:tagLst>
</file>

<file path=ppt/tags/tag534.xml><?xml version="1.0" encoding="utf-8"?>
<p:tagLst xmlns:p="http://schemas.openxmlformats.org/presentationml/2006/main">
  <p:tag name="KSO_WM_BEAUTIFY_FLAG" val=""/>
  <p:tag name="KSO_WM_DIAGRAM_VIRTUALLY_FRAME" val="{&quot;height&quot;:385.75,&quot;left&quot;:121.85,&quot;top&quot;:130.9,&quot;width&quot;:694.8}"/>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DIAGRAM_VIRTUALLY_FRAME" val="{&quot;height&quot;:399.6676377952756,&quot;left&quot;:59.05,&quot;top&quot;:105.8323622047244,&quot;width&quot;:840.65}"/>
</p:tagLst>
</file>

<file path=ppt/tags/tag539.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xml><?xml version="1.0" encoding="utf-8"?>
<p:tagLst xmlns:p="http://schemas.openxmlformats.org/presentationml/2006/main">
  <p:tag name="KSO_WM_BEAUTIFY_FLAG" val=""/>
</p:tagLst>
</file>

<file path=ppt/tags/tag540.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1.xml><?xml version="1.0" encoding="utf-8"?>
<p:tagLst xmlns:p="http://schemas.openxmlformats.org/presentationml/2006/main">
  <p:tag name="KSO_WM_DIAGRAM_VIRTUALLY_FRAME" val="{&quot;height&quot;:399.6676377952756,&quot;left&quot;:59.05,&quot;top&quot;:105.8323622047244,&quot;width&quot;:840.65}"/>
</p:tagLst>
</file>

<file path=ppt/tags/tag542.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3.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4.xml><?xml version="1.0" encoding="utf-8"?>
<p:tagLst xmlns:p="http://schemas.openxmlformats.org/presentationml/2006/main">
  <p:tag name="KSO_WM_DIAGRAM_VIRTUALLY_FRAME" val="{&quot;height&quot;:399.6676377952756,&quot;left&quot;:59.05,&quot;top&quot;:105.8323622047244,&quot;width&quot;:840.65}"/>
</p:tagLst>
</file>

<file path=ppt/tags/tag545.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6.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7.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8.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49.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DIAGRAM_VIRTUALLY_FRAME" val="{&quot;height&quot;:399.6676377952756,&quot;left&quot;:59.05,&quot;top&quot;:105.8323622047244,&quot;width&quot;:840.65}"/>
</p:tagLst>
</file>

<file path=ppt/tags/tag551.xml><?xml version="1.0" encoding="utf-8"?>
<p:tagLst xmlns:p="http://schemas.openxmlformats.org/presentationml/2006/main">
  <p:tag name="KSO_WM_DIAGRAM_VIRTUALLY_FRAME" val="{&quot;height&quot;:399.6676377952756,&quot;left&quot;:59.05,&quot;top&quot;:105.8323622047244,&quot;width&quot;:840.65}"/>
</p:tagLst>
</file>

<file path=ppt/tags/tag552.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53.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54.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55.xml><?xml version="1.0" encoding="utf-8"?>
<p:tagLst xmlns:p="http://schemas.openxmlformats.org/presentationml/2006/main">
  <p:tag name="KSO_WM_BEAUTIFY_FLAG" val=""/>
  <p:tag name="KSO_WM_DIAGRAM_VIRTUALLY_FRAME" val="{&quot;height&quot;:399.6676377952756,&quot;left&quot;:59.05,&quot;top&quot;:105.8323622047244,&quot;width&quot;:840.65}"/>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COMMONDATA" val="eyJoZGlkIjoiZWE5OGJiNjY3Yjk2MWMzYjRlOGQzMDhkMDdjYzlmYTQifQ=="/>
  <p:tag name="commondata" val="eyJoZGlkIjoiYzFiNmY3MDk5YWRjNmNkMGJmZTcyMGIyYTBkNjc2NmUifQ=="/>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9070</Words>
  <Application>WPS 演示</Application>
  <PresentationFormat>宽屏</PresentationFormat>
  <Paragraphs>583</Paragraphs>
  <Slides>46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46</vt:i4>
      </vt:variant>
    </vt:vector>
  </HeadingPairs>
  <TitlesOfParts>
    <vt:vector size="58" baseType="lpstr">
      <vt:lpstr>Arial</vt:lpstr>
      <vt:lpstr>宋体</vt:lpstr>
      <vt:lpstr>Wingdings</vt:lpstr>
      <vt:lpstr>字魂105号-简雅黑</vt:lpstr>
      <vt:lpstr>黑体</vt:lpstr>
      <vt:lpstr>微软雅黑</vt:lpstr>
      <vt:lpstr>Bodoni MT Black</vt:lpstr>
      <vt:lpstr>Bodoni Bd BT</vt:lpstr>
      <vt:lpstr>Calibri</vt:lpstr>
      <vt:lpstr>Impact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长高高</cp:lastModifiedBy>
  <cp:revision>44</cp:revision>
  <dcterms:created xsi:type="dcterms:W3CDTF">2020-10-02T01:15:00Z</dcterms:created>
  <dcterms:modified xsi:type="dcterms:W3CDTF">2024-02-26T08:14:09Z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A04F12B26C5749B486155A4B7DD6D8B4_12</vt:lpwstr>
  </property>
  <property fmtid="{D5CDD505-2E9C-101B-9397-08002B2CF9AE}" pid="3" name="KSOProductBuildVer">
    <vt:lpwstr>2052-12.1.0.16250</vt:lpwstr>
  </property>
</Properties>
</file>